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12192000" cy="6858000"/>
  <p:notesSz cx="6858000" cy="9144000"/>
  <p:embeddedFontLst>
    <p:embeddedFont>
      <p:font typeface="Arial Black" panose="020B0604020202020204" pitchFamily="34" charset="0"/>
      <p:bold r:id="rId111"/>
    </p:embeddedFont>
    <p:embeddedFont>
      <p:font typeface="Calibri" panose="020F0502020204030204" pitchFamily="34" charset="0"/>
      <p:regular r:id="rId112"/>
      <p:bold r:id="rId113"/>
      <p:italic r:id="rId114"/>
      <p:boldItalic r:id="rId115"/>
    </p:embeddedFont>
    <p:embeddedFont>
      <p:font typeface="Helvetica Neue" panose="02000503000000020004" pitchFamily="2" charset="0"/>
      <p:regular r:id="rId116"/>
      <p:bold r:id="rId117"/>
      <p:italic r:id="rId118"/>
      <p:boldItalic r:id="rId1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0" roundtripDataSignature="AMtx7miok0saD1mQ/FVgc0WJ02M/CokB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ED5B31-8EE9-4602-9EFF-AED3B21F7FA9}">
  <a:tblStyle styleId="{FEED5B31-8EE9-4602-9EFF-AED3B21F7FA9}"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CF4"/>
          </a:solidFill>
        </a:fill>
      </a:tcStyle>
    </a:band1H>
    <a:band2H>
      <a:tcTxStyle/>
      <a:tcStyle>
        <a:tcBdr/>
      </a:tcStyle>
    </a:band2H>
    <a:band1V>
      <a:tcTxStyle/>
      <a:tcStyle>
        <a:tcBdr/>
        <a:fill>
          <a:solidFill>
            <a:srgbClr val="E8ECF4"/>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64C80031-E42B-420E-A80E-2A5ADF47C0A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D202582-9911-492A-88B8-8C4B16C53EDE}"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D64BEA1-FF3B-4E1F-BEF9-9607FE3D6937}" styleName="Table_3">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p:restoredTop sz="83129"/>
  </p:normalViewPr>
  <p:slideViewPr>
    <p:cSldViewPr snapToGrid="0">
      <p:cViewPr varScale="1">
        <p:scale>
          <a:sx n="105" d="100"/>
          <a:sy n="105" d="100"/>
        </p:scale>
        <p:origin x="1488" y="19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3.fntdata"/><Relationship Id="rId118" Type="http://schemas.openxmlformats.org/officeDocument/2006/relationships/font" Target="fonts/font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4.fntdata"/><Relationship Id="rId119" Type="http://schemas.openxmlformats.org/officeDocument/2006/relationships/font" Target="fonts/font9.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 name="Google Shape;3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 Syllabus: A.1</a:t>
            </a:r>
            <a:endParaRPr/>
          </a:p>
        </p:txBody>
      </p:sp>
      <p:sp>
        <p:nvSpPr>
          <p:cNvPr id="152" name="Google Shape;15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6" name="Google Shape;1486;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C.6</a:t>
            </a:r>
            <a:endParaRPr/>
          </a:p>
        </p:txBody>
      </p:sp>
      <p:sp>
        <p:nvSpPr>
          <p:cNvPr id="1487" name="Google Shape;1487;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4" name="Google Shape;1494;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1" name="Google Shape;1501;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 Syllabus: C.6</a:t>
            </a:r>
            <a:endParaRPr dirty="0"/>
          </a:p>
        </p:txBody>
      </p:sp>
      <p:sp>
        <p:nvSpPr>
          <p:cNvPr id="1502" name="Google Shape;1502;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9" name="Google Shape;1509;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Google Shape;1516;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A.2</a:t>
            </a:r>
            <a:endParaRPr/>
          </a:p>
        </p:txBody>
      </p:sp>
      <p:sp>
        <p:nvSpPr>
          <p:cNvPr id="1517" name="Google Shape;1517;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4" name="Google Shape;1524;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A.6</a:t>
            </a:r>
            <a:endParaRPr/>
          </a:p>
        </p:txBody>
      </p:sp>
      <p:sp>
        <p:nvSpPr>
          <p:cNvPr id="1525" name="Google Shape;1525;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3" name="Google Shape;1533;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A.6</a:t>
            </a:r>
            <a:endParaRPr/>
          </a:p>
        </p:txBody>
      </p:sp>
      <p:sp>
        <p:nvSpPr>
          <p:cNvPr id="1534" name="Google Shape;1534;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1" name="Google Shape;1541;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8" name="Google Shape;1548;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E.2</a:t>
            </a:r>
            <a:endParaRPr/>
          </a:p>
        </p:txBody>
      </p:sp>
      <p:sp>
        <p:nvSpPr>
          <p:cNvPr id="1549" name="Google Shape;1549;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162" name="Google Shape;16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FND Syllabus: A.3</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Discussion: Imagine the handling of an incident that is reported to the service desk. Who is responsible for the overall outcome? The service desk says it is a DB issue. The DB server team say it is a network issue. The Network team says it is a Desktop support issue, who refer it back to the helpdesk.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Without ITSM roles and responsibilities: who is responsible for  the resolution of the incident? Perhaps Top Management, but does that help the user get their service running again? </a:t>
            </a:r>
            <a:endParaRPr dirty="0"/>
          </a:p>
          <a:p>
            <a:pPr marL="0" lvl="0" indent="0" algn="l" rtl="0">
              <a:spcBef>
                <a:spcPts val="0"/>
              </a:spcBef>
              <a:spcAft>
                <a:spcPts val="0"/>
              </a:spcAft>
              <a:buNone/>
            </a:pPr>
            <a:endParaRPr dirty="0"/>
          </a:p>
        </p:txBody>
      </p:sp>
      <p:sp>
        <p:nvSpPr>
          <p:cNvPr id="171" name="Google Shape;17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229" name="Google Shape;22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A.2, A.3</a:t>
            </a:r>
            <a:endParaRPr/>
          </a:p>
        </p:txBody>
      </p:sp>
      <p:sp>
        <p:nvSpPr>
          <p:cNvPr id="249" name="Google Shape;24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A.2, A.3</a:t>
            </a:r>
            <a:endParaRPr/>
          </a:p>
        </p:txBody>
      </p:sp>
      <p:sp>
        <p:nvSpPr>
          <p:cNvPr id="291" name="Google Shape;29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302" name="Google Shape;30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310" name="Google Shape;31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352" name="Google Shape;35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 Syllabus: E.1</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61" name="Google Shape;36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387" name="Google Shape;38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395" name="Google Shape;39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403" name="Google Shape;40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434" name="Google Shape;43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56" name="Google Shape;45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97" name="Google Shape;49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A.4</a:t>
            </a:r>
            <a:endParaRPr/>
          </a:p>
        </p:txBody>
      </p:sp>
      <p:sp>
        <p:nvSpPr>
          <p:cNvPr id="516" name="Google Shape;51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A.5</a:t>
            </a:r>
            <a:endParaRPr/>
          </a:p>
        </p:txBody>
      </p:sp>
      <p:sp>
        <p:nvSpPr>
          <p:cNvPr id="526" name="Google Shape;52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A.4, A.5</a:t>
            </a:r>
            <a:endParaRPr/>
          </a:p>
        </p:txBody>
      </p:sp>
      <p:sp>
        <p:nvSpPr>
          <p:cNvPr id="538" name="Google Shape;53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553" name="Google Shape;55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 Syllabus: A.1</a:t>
            </a:r>
            <a:endParaRPr/>
          </a:p>
        </p:txBody>
      </p:sp>
      <p:sp>
        <p:nvSpPr>
          <p:cNvPr id="563" name="Google Shape;56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587" name="Google Shape;58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596" name="Google Shape;596;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604" name="Google Shape;604;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12" name="Google Shape;61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63" name="Google Shape;6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22" name="Google Shape;62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32" name="Google Shape;632;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41" name="Google Shape;641;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49" name="Google Shape;649;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65" name="Google Shape;665;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 D.1</a:t>
            </a:r>
            <a:endParaRPr/>
          </a:p>
        </p:txBody>
      </p:sp>
      <p:sp>
        <p:nvSpPr>
          <p:cNvPr id="724" name="Google Shape;72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B.3</a:t>
            </a:r>
            <a:endParaRPr/>
          </a:p>
        </p:txBody>
      </p:sp>
      <p:sp>
        <p:nvSpPr>
          <p:cNvPr id="732" name="Google Shape;73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742" name="Google Shape;742;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B.3</a:t>
            </a:r>
            <a:endParaRPr/>
          </a:p>
        </p:txBody>
      </p:sp>
      <p:sp>
        <p:nvSpPr>
          <p:cNvPr id="750" name="Google Shape;750;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B.3</a:t>
            </a:r>
            <a:endParaRPr/>
          </a:p>
        </p:txBody>
      </p:sp>
      <p:sp>
        <p:nvSpPr>
          <p:cNvPr id="758" name="Google Shape;758;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766" name="Google Shape;766;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776" name="Google Shape;776;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786" name="Google Shape;786;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809" name="Google Shape;80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B.5</a:t>
            </a:r>
            <a:endParaRPr/>
          </a:p>
        </p:txBody>
      </p:sp>
      <p:sp>
        <p:nvSpPr>
          <p:cNvPr id="817" name="Google Shape;817;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827" name="Google Shape;82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B.5</a:t>
            </a:r>
            <a:endParaRPr/>
          </a:p>
        </p:txBody>
      </p:sp>
      <p:sp>
        <p:nvSpPr>
          <p:cNvPr id="835" name="Google Shape;835;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B.5</a:t>
            </a:r>
            <a:endParaRPr/>
          </a:p>
        </p:txBody>
      </p:sp>
      <p:sp>
        <p:nvSpPr>
          <p:cNvPr id="843" name="Google Shape;843;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853" name="Google Shape;853;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863" name="Google Shape;863;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871" name="Google Shape;871;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09" name="Google Shape;90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917" name="Google Shape;917;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B.7</a:t>
            </a:r>
            <a:endParaRPr/>
          </a:p>
        </p:txBody>
      </p:sp>
      <p:sp>
        <p:nvSpPr>
          <p:cNvPr id="925" name="Google Shape;925;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B.7</a:t>
            </a:r>
            <a:endParaRPr/>
          </a:p>
        </p:txBody>
      </p:sp>
      <p:sp>
        <p:nvSpPr>
          <p:cNvPr id="935" name="Google Shape;935;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3" name="Google Shape;943;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B.7</a:t>
            </a:r>
            <a:endParaRPr/>
          </a:p>
        </p:txBody>
      </p:sp>
      <p:sp>
        <p:nvSpPr>
          <p:cNvPr id="951" name="Google Shape;951;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B.8</a:t>
            </a:r>
            <a:endParaRPr/>
          </a:p>
        </p:txBody>
      </p:sp>
      <p:sp>
        <p:nvSpPr>
          <p:cNvPr id="959" name="Google Shape;959;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B.8</a:t>
            </a:r>
            <a:endParaRPr/>
          </a:p>
        </p:txBody>
      </p:sp>
      <p:sp>
        <p:nvSpPr>
          <p:cNvPr id="969" name="Google Shape;969;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B.8</a:t>
            </a:r>
            <a:endParaRPr/>
          </a:p>
        </p:txBody>
      </p:sp>
      <p:sp>
        <p:nvSpPr>
          <p:cNvPr id="984" name="Google Shape;984;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992" name="Google Shape;992;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02" name="Google Shape;1002;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11" name="Google Shape;1011;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8" name="Google Shape;1018;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19" name="Google Shape;1019;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62" name="Google Shape;1062;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91" name="Google Shape;1091;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099" name="Google Shape;1099;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09" name="Google Shape;1109;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distinction between </a:t>
            </a:r>
            <a:r>
              <a:rPr lang="en-US" i="1" dirty="0"/>
              <a:t>service function </a:t>
            </a:r>
            <a:r>
              <a:rPr lang="en-US" dirty="0"/>
              <a:t>and </a:t>
            </a:r>
            <a:r>
              <a:rPr lang="en-US" i="1" dirty="0"/>
              <a:t>service quality </a:t>
            </a:r>
            <a:r>
              <a:rPr lang="en-US" dirty="0"/>
              <a:t>in IT Service Management is similar to the distinction made in the field of Requirements Engineering between </a:t>
            </a:r>
            <a:r>
              <a:rPr lang="en-US" i="1" dirty="0"/>
              <a:t>functional requirements </a:t>
            </a:r>
            <a:r>
              <a:rPr lang="en-US" dirty="0"/>
              <a:t>and </a:t>
            </a:r>
            <a:r>
              <a:rPr lang="en-US" i="1" dirty="0"/>
              <a:t>non-functional requirements </a:t>
            </a:r>
            <a:r>
              <a:rPr lang="en-US" dirty="0"/>
              <a:t>(often called quality attributes)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FND Syllabus: A.1</a:t>
            </a:r>
            <a:endParaRPr dirty="0"/>
          </a:p>
        </p:txBody>
      </p:sp>
      <p:sp>
        <p:nvSpPr>
          <p:cNvPr id="105" name="Google Shape;1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 Syllabus: C.2</a:t>
            </a:r>
            <a:endParaRPr dirty="0"/>
          </a:p>
        </p:txBody>
      </p:sp>
      <p:sp>
        <p:nvSpPr>
          <p:cNvPr id="1119" name="Google Shape;1119;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63" name="Google Shape;1163;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71" name="Google Shape;1171;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5" name="Google Shape;1195;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96" name="Google Shape;1196;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a:t>
            </a:r>
            <a:endParaRPr/>
          </a:p>
        </p:txBody>
      </p:sp>
      <p:sp>
        <p:nvSpPr>
          <p:cNvPr id="1204" name="Google Shape;1204;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a:t>
            </a:r>
            <a:endParaRPr/>
          </a:p>
        </p:txBody>
      </p:sp>
      <p:sp>
        <p:nvSpPr>
          <p:cNvPr id="1214" name="Google Shape;1214;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2" name="Google Shape;1222;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9" name="Google Shape;1229;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 D2</a:t>
            </a:r>
            <a:endParaRPr/>
          </a:p>
        </p:txBody>
      </p:sp>
      <p:sp>
        <p:nvSpPr>
          <p:cNvPr id="1230" name="Google Shape;1230;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a:t>
            </a:r>
            <a:endParaRPr/>
          </a:p>
        </p:txBody>
      </p:sp>
      <p:sp>
        <p:nvSpPr>
          <p:cNvPr id="1240" name="Google Shape;1240;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 Syllabus: C.4</a:t>
            </a:r>
            <a:endParaRPr/>
          </a:p>
        </p:txBody>
      </p:sp>
      <p:sp>
        <p:nvSpPr>
          <p:cNvPr id="1281" name="Google Shape;1281;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A.5</a:t>
            </a:r>
            <a:endParaRPr/>
          </a:p>
        </p:txBody>
      </p:sp>
      <p:sp>
        <p:nvSpPr>
          <p:cNvPr id="126" name="Google Shape;1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0" name="Google Shape;1290;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 Syllabus: C.4</a:t>
            </a:r>
            <a:endParaRPr/>
          </a:p>
        </p:txBody>
      </p:sp>
      <p:sp>
        <p:nvSpPr>
          <p:cNvPr id="1291" name="Google Shape;1291;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9" name="Google Shape;1299;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a:t>
            </a:r>
            <a:endParaRPr/>
          </a:p>
        </p:txBody>
      </p:sp>
      <p:sp>
        <p:nvSpPr>
          <p:cNvPr id="1300" name="Google Shape;1300;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 D.2</a:t>
            </a:r>
            <a:endParaRPr/>
          </a:p>
        </p:txBody>
      </p:sp>
      <p:sp>
        <p:nvSpPr>
          <p:cNvPr id="1308" name="Google Shape;1308;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5" name="Google Shape;1315;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a:t>
            </a:r>
            <a:endParaRPr/>
          </a:p>
        </p:txBody>
      </p:sp>
      <p:sp>
        <p:nvSpPr>
          <p:cNvPr id="1316" name="Google Shape;1316;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1" name="Google Shape;1361;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C.5</a:t>
            </a:r>
            <a:endParaRPr/>
          </a:p>
        </p:txBody>
      </p:sp>
      <p:sp>
        <p:nvSpPr>
          <p:cNvPr id="1362" name="Google Shape;1362;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1" name="Google Shape;1371;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C.5</a:t>
            </a:r>
            <a:endParaRPr/>
          </a:p>
        </p:txBody>
      </p:sp>
      <p:sp>
        <p:nvSpPr>
          <p:cNvPr id="1372" name="Google Shape;1372;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81" name="Google Shape;1381;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8" name="Google Shape;1388;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 D.2</a:t>
            </a:r>
            <a:endParaRPr/>
          </a:p>
        </p:txBody>
      </p:sp>
      <p:sp>
        <p:nvSpPr>
          <p:cNvPr id="1389" name="Google Shape;1389;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6" name="Google Shape;1396;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 Syllabus: C.5</a:t>
            </a:r>
            <a:endParaRPr dirty="0"/>
          </a:p>
        </p:txBody>
      </p:sp>
      <p:sp>
        <p:nvSpPr>
          <p:cNvPr id="1397" name="Google Shape;1397;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6" name="Google Shape;1476;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C.6</a:t>
            </a:r>
            <a:endParaRPr/>
          </a:p>
        </p:txBody>
      </p:sp>
      <p:sp>
        <p:nvSpPr>
          <p:cNvPr id="1477" name="Google Shape;1477;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8"/>
        <p:cNvGrpSpPr/>
        <p:nvPr/>
      </p:nvGrpSpPr>
      <p:grpSpPr>
        <a:xfrm>
          <a:off x="0" y="0"/>
          <a:ext cx="0" cy="0"/>
          <a:chOff x="0" y="0"/>
          <a:chExt cx="0" cy="0"/>
        </a:xfrm>
      </p:grpSpPr>
      <p:pic>
        <p:nvPicPr>
          <p:cNvPr id="19" name="Google Shape;19;p110"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1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10"/>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0"/>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alibri"/>
                <a:ea typeface="Calibri"/>
                <a:cs typeface="Calibri"/>
                <a:sym typeface="Calibri"/>
              </a:defRPr>
            </a:lvl1pPr>
            <a:lvl2pPr marL="0" lvl="1" indent="0" algn="r">
              <a:spcBef>
                <a:spcPts val="0"/>
              </a:spcBef>
              <a:buNone/>
              <a:defRPr sz="1200" b="0" i="0" u="none" strike="noStrike" cap="none">
                <a:solidFill>
                  <a:srgbClr val="FFFFFF"/>
                </a:solidFill>
                <a:latin typeface="Calibri"/>
                <a:ea typeface="Calibri"/>
                <a:cs typeface="Calibri"/>
                <a:sym typeface="Calibri"/>
              </a:defRPr>
            </a:lvl2pPr>
            <a:lvl3pPr marL="0" lvl="2" indent="0" algn="r">
              <a:spcBef>
                <a:spcPts val="0"/>
              </a:spcBef>
              <a:buNone/>
              <a:defRPr sz="1200" b="0" i="0" u="none" strike="noStrike" cap="none">
                <a:solidFill>
                  <a:srgbClr val="FFFFFF"/>
                </a:solidFill>
                <a:latin typeface="Calibri"/>
                <a:ea typeface="Calibri"/>
                <a:cs typeface="Calibri"/>
                <a:sym typeface="Calibri"/>
              </a:defRPr>
            </a:lvl3pPr>
            <a:lvl4pPr marL="0" lvl="3" indent="0" algn="r">
              <a:spcBef>
                <a:spcPts val="0"/>
              </a:spcBef>
              <a:buNone/>
              <a:defRPr sz="1200" b="0" i="0" u="none" strike="noStrike" cap="none">
                <a:solidFill>
                  <a:srgbClr val="FFFFFF"/>
                </a:solidFill>
                <a:latin typeface="Calibri"/>
                <a:ea typeface="Calibri"/>
                <a:cs typeface="Calibri"/>
                <a:sym typeface="Calibri"/>
              </a:defRPr>
            </a:lvl4pPr>
            <a:lvl5pPr marL="0" lvl="4" indent="0" algn="r">
              <a:spcBef>
                <a:spcPts val="0"/>
              </a:spcBef>
              <a:buNone/>
              <a:defRPr sz="1200" b="0" i="0" u="none" strike="noStrike" cap="none">
                <a:solidFill>
                  <a:srgbClr val="FFFFFF"/>
                </a:solidFill>
                <a:latin typeface="Calibri"/>
                <a:ea typeface="Calibri"/>
                <a:cs typeface="Calibri"/>
                <a:sym typeface="Calibri"/>
              </a:defRPr>
            </a:lvl5pPr>
            <a:lvl6pPr marL="0" lvl="5" indent="0" algn="r">
              <a:spcBef>
                <a:spcPts val="0"/>
              </a:spcBef>
              <a:buNone/>
              <a:defRPr sz="1200" b="0" i="0" u="none" strike="noStrike" cap="none">
                <a:solidFill>
                  <a:srgbClr val="FFFFFF"/>
                </a:solidFill>
                <a:latin typeface="Calibri"/>
                <a:ea typeface="Calibri"/>
                <a:cs typeface="Calibri"/>
                <a:sym typeface="Calibri"/>
              </a:defRPr>
            </a:lvl6pPr>
            <a:lvl7pPr marL="0" lvl="6" indent="0" algn="r">
              <a:spcBef>
                <a:spcPts val="0"/>
              </a:spcBef>
              <a:buNone/>
              <a:defRPr sz="1200" b="0" i="0" u="none" strike="noStrike" cap="none">
                <a:solidFill>
                  <a:srgbClr val="FFFFFF"/>
                </a:solidFill>
                <a:latin typeface="Calibri"/>
                <a:ea typeface="Calibri"/>
                <a:cs typeface="Calibri"/>
                <a:sym typeface="Calibri"/>
              </a:defRPr>
            </a:lvl7pPr>
            <a:lvl8pPr marL="0" lvl="7" indent="0" algn="r">
              <a:spcBef>
                <a:spcPts val="0"/>
              </a:spcBef>
              <a:buNone/>
              <a:defRPr sz="1200" b="0" i="0" u="none" strike="noStrike" cap="none">
                <a:solidFill>
                  <a:srgbClr val="FFFFFF"/>
                </a:solidFill>
                <a:latin typeface="Calibri"/>
                <a:ea typeface="Calibri"/>
                <a:cs typeface="Calibri"/>
                <a:sym typeface="Calibri"/>
              </a:defRPr>
            </a:lvl8pPr>
            <a:lvl9pPr marL="0" lvl="8" indent="0" algn="r">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10"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26" name="Google Shape;26;p110" descr="http://www.fedsm.eu/sites/default/files/FitSM%20logo-name-1.2.png"/>
          <p:cNvPicPr preferRelativeResize="0"/>
          <p:nvPr/>
        </p:nvPicPr>
        <p:blipFill rotWithShape="1">
          <a:blip r:embed="rId4">
            <a:alphaModFix/>
          </a:blip>
          <a:srcRect/>
          <a:stretch/>
        </p:blipFill>
        <p:spPr>
          <a:xfrm>
            <a:off x="3682595" y="433708"/>
            <a:ext cx="4826809" cy="12630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bg>
      <p:bgPr>
        <a:solidFill>
          <a:schemeClr val="lt1"/>
        </a:solidFill>
        <a:effectLst/>
      </p:bgPr>
    </p:bg>
    <p:spTree>
      <p:nvGrpSpPr>
        <p:cNvPr id="1" name="Shape 27"/>
        <p:cNvGrpSpPr/>
        <p:nvPr/>
      </p:nvGrpSpPr>
      <p:grpSpPr>
        <a:xfrm>
          <a:off x="0" y="0"/>
          <a:ext cx="0" cy="0"/>
          <a:chOff x="0" y="0"/>
          <a:chExt cx="0" cy="0"/>
        </a:xfrm>
      </p:grpSpPr>
      <p:sp>
        <p:nvSpPr>
          <p:cNvPr id="28" name="Google Shape;28;p1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11"/>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1"/>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9" descr="Backdrop.png"/>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1" name="Google Shape;11;p109"/>
          <p:cNvSpPr txBox="1">
            <a:spLocks noGrp="1"/>
          </p:cNvSpPr>
          <p:nvPr>
            <p:ph type="title"/>
          </p:nvPr>
        </p:nvSpPr>
        <p:spPr>
          <a:xfrm>
            <a:off x="609601" y="274641"/>
            <a:ext cx="9416955" cy="104785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05595"/>
              </a:buClr>
              <a:buSzPts val="3200"/>
              <a:buFont typeface="Calibri"/>
              <a:buNone/>
              <a:defRPr sz="3200" b="0" i="0" u="none" strike="noStrike" cap="none">
                <a:solidFill>
                  <a:srgbClr val="20559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9"/>
          <p:cNvSpPr txBox="1">
            <a:spLocks noGrp="1"/>
          </p:cNvSpPr>
          <p:nvPr>
            <p:ph type="body" idx="1"/>
          </p:nvPr>
        </p:nvSpPr>
        <p:spPr>
          <a:xfrm>
            <a:off x="609600" y="1705973"/>
            <a:ext cx="10972800" cy="4616647"/>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09"/>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9"/>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0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09" descr="bar.png"/>
          <p:cNvPicPr preferRelativeResize="0"/>
          <p:nvPr/>
        </p:nvPicPr>
        <p:blipFill rotWithShape="1">
          <a:blip r:embed="rId5">
            <a:alphaModFix/>
          </a:blip>
          <a:srcRect/>
          <a:stretch/>
        </p:blipFill>
        <p:spPr>
          <a:xfrm>
            <a:off x="-22576" y="1447022"/>
            <a:ext cx="12214576" cy="129600"/>
          </a:xfrm>
          <a:prstGeom prst="rect">
            <a:avLst/>
          </a:prstGeom>
          <a:noFill/>
          <a:ln>
            <a:noFill/>
          </a:ln>
        </p:spPr>
      </p:pic>
      <p:pic>
        <p:nvPicPr>
          <p:cNvPr id="17" name="Google Shape;17;p109" descr="Macintosh HD:Users:owen:Google Drive:ETL online:FedSM:Branding:FitSm logo:FitSM logo-woutname.png"/>
          <p:cNvPicPr preferRelativeResize="0"/>
          <p:nvPr/>
        </p:nvPicPr>
        <p:blipFill rotWithShape="1">
          <a:blip r:embed="rId6">
            <a:alphaModFix/>
          </a:blip>
          <a:srcRect/>
          <a:stretch/>
        </p:blipFill>
        <p:spPr>
          <a:xfrm>
            <a:off x="10760935" y="190469"/>
            <a:ext cx="1080395" cy="10803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fitsm.e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FitSM Foundation</a:t>
            </a:r>
            <a:endParaRPr/>
          </a:p>
        </p:txBody>
      </p:sp>
      <p:sp>
        <p:nvSpPr>
          <p:cNvPr id="39" name="Google Shape;39;p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40" name="Google Shape;40;p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r>
              <a:rPr lang="en-US" dirty="0"/>
              <a:t>Foundation training in IT Service Management according to </a:t>
            </a:r>
            <a:r>
              <a:rPr lang="en-US" dirty="0" err="1"/>
              <a:t>FitSM</a:t>
            </a:r>
            <a:endParaRPr dirty="0"/>
          </a:p>
          <a:p>
            <a:pPr marL="0" lvl="0" indent="0" algn="ctr" rtl="0">
              <a:spcBef>
                <a:spcPts val="200"/>
              </a:spcBef>
              <a:spcAft>
                <a:spcPts val="0"/>
              </a:spcAft>
              <a:buClr>
                <a:srgbClr val="888888"/>
              </a:buClr>
              <a:buSzPts val="1000"/>
              <a:buNone/>
            </a:pPr>
            <a:r>
              <a:rPr lang="en-US" sz="1000" dirty="0"/>
              <a:t>Version 3.0.2</a:t>
            </a:r>
            <a:endParaRPr dirty="0"/>
          </a:p>
        </p:txBody>
      </p:sp>
      <p:grpSp>
        <p:nvGrpSpPr>
          <p:cNvPr id="41" name="Google Shape;41;p1"/>
          <p:cNvGrpSpPr/>
          <p:nvPr/>
        </p:nvGrpSpPr>
        <p:grpSpPr>
          <a:xfrm>
            <a:off x="4545806" y="5133071"/>
            <a:ext cx="3938588" cy="577081"/>
            <a:chOff x="3509962" y="5191293"/>
            <a:chExt cx="3938588" cy="577081"/>
          </a:xfrm>
        </p:grpSpPr>
        <p:sp>
          <p:nvSpPr>
            <p:cNvPr id="42" name="Google Shape;42;p1"/>
            <p:cNvSpPr/>
            <p:nvPr/>
          </p:nvSpPr>
          <p:spPr>
            <a:xfrm>
              <a:off x="3509962" y="5191293"/>
              <a:ext cx="3328987" cy="5770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chemeClr val="dk1"/>
                  </a:solidFill>
                  <a:latin typeface="Calibri"/>
                  <a:ea typeface="Calibri"/>
                  <a:cs typeface="Calibri"/>
                  <a:sym typeface="Calibri"/>
                </a:rPr>
                <a:t>This work has been funded by the European Commission. It is licensed under a </a:t>
              </a:r>
              <a:r>
                <a:rPr lang="en-US"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Commons Attribution 4.0 International License</a:t>
              </a:r>
              <a:r>
                <a:rPr lang="en-US" sz="1050" b="0" i="0" u="none" strike="noStrike" cap="none">
                  <a:solidFill>
                    <a:schemeClr val="dk1"/>
                  </a:solidFill>
                  <a:latin typeface="Calibri"/>
                  <a:ea typeface="Calibri"/>
                  <a:cs typeface="Calibri"/>
                  <a:sym typeface="Calibri"/>
                </a:rPr>
                <a:t>.</a:t>
              </a:r>
              <a:endParaRPr sz="1050" b="0" i="0" u="none" strike="noStrike" cap="none">
                <a:solidFill>
                  <a:schemeClr val="dk1"/>
                </a:solidFill>
                <a:latin typeface="Calibri"/>
                <a:ea typeface="Calibri"/>
                <a:cs typeface="Calibri"/>
                <a:sym typeface="Calibri"/>
              </a:endParaRPr>
            </a:p>
          </p:txBody>
        </p:sp>
        <p:pic>
          <p:nvPicPr>
            <p:cNvPr id="43" name="Google Shape;43;p1" descr="Macintosh HD:Users:owen:Google Drive:ETL online:FedSM:Branding:Useful logos etc:EC_logo.jpeg"/>
            <p:cNvPicPr preferRelativeResize="0"/>
            <p:nvPr/>
          </p:nvPicPr>
          <p:blipFill rotWithShape="1">
            <a:blip r:embed="rId4">
              <a:alphaModFix/>
            </a:blip>
            <a:srcRect/>
            <a:stretch/>
          </p:blipFill>
          <p:spPr>
            <a:xfrm>
              <a:off x="6822440" y="5255569"/>
              <a:ext cx="626110" cy="425872"/>
            </a:xfrm>
            <a:prstGeom prst="rect">
              <a:avLst/>
            </a:prstGeom>
            <a:noFill/>
            <a:ln>
              <a:noFill/>
            </a:ln>
          </p:spPr>
        </p:pic>
      </p:grpSp>
      <p:pic>
        <p:nvPicPr>
          <p:cNvPr id="44" name="Google Shape;44;p1" descr="Creative Commons License"/>
          <p:cNvPicPr preferRelativeResize="0"/>
          <p:nvPr/>
        </p:nvPicPr>
        <p:blipFill rotWithShape="1">
          <a:blip r:embed="rId5">
            <a:alphaModFix/>
          </a:blip>
          <a:srcRect/>
          <a:stretch/>
        </p:blipFill>
        <p:spPr>
          <a:xfrm>
            <a:off x="3707607" y="5262645"/>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What is a service?</a:t>
            </a:r>
            <a:endParaRPr i="1"/>
          </a:p>
        </p:txBody>
      </p:sp>
      <p:sp>
        <p:nvSpPr>
          <p:cNvPr id="155" name="Google Shape;155;p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56" name="Google Shape;156;p10"/>
          <p:cNvSpPr/>
          <p:nvPr/>
        </p:nvSpPr>
        <p:spPr>
          <a:xfrm>
            <a:off x="768096" y="3050350"/>
            <a:ext cx="9540014" cy="2042984"/>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Examples of IT services:</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Provision of standard desktop workstations</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Connectivity: E-Mail, LAN, internet access</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Provision of computational resources</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Provision of standard and special applications</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Storage, backup, archival storage</a:t>
            </a:r>
            <a:endParaRPr dirty="0"/>
          </a:p>
        </p:txBody>
      </p:sp>
      <p:graphicFrame>
        <p:nvGraphicFramePr>
          <p:cNvPr id="157" name="Google Shape;157;p10"/>
          <p:cNvGraphicFramePr/>
          <p:nvPr>
            <p:extLst>
              <p:ext uri="{D42A27DB-BD31-4B8C-83A1-F6EECF244321}">
                <p14:modId xmlns:p14="http://schemas.microsoft.com/office/powerpoint/2010/main" val="2560393789"/>
              </p:ext>
            </p:extLst>
          </p:nvPr>
        </p:nvGraphicFramePr>
        <p:xfrm>
          <a:off x="768099" y="1696602"/>
          <a:ext cx="10814304" cy="1150960"/>
        </p:xfrm>
        <a:graphic>
          <a:graphicData uri="http://schemas.openxmlformats.org/drawingml/2006/table">
            <a:tbl>
              <a:tblPr firstRow="1" firstCol="1" bandRow="1">
                <a:noFill/>
                <a:tableStyleId>{FEED5B31-8EE9-4602-9EFF-AED3B21F7FA9}</a:tableStyleId>
              </a:tblPr>
              <a:tblGrid>
                <a:gridCol w="10814304">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t>Service: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t>Way to provide value to customers through bringing about results that they want to achieve</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58" name="Google Shape;158;p10"/>
          <p:cNvGraphicFramePr/>
          <p:nvPr>
            <p:extLst>
              <p:ext uri="{D42A27DB-BD31-4B8C-83A1-F6EECF244321}">
                <p14:modId xmlns:p14="http://schemas.microsoft.com/office/powerpoint/2010/main" val="2529186267"/>
              </p:ext>
            </p:extLst>
          </p:nvPr>
        </p:nvGraphicFramePr>
        <p:xfrm>
          <a:off x="768096" y="5315375"/>
          <a:ext cx="10814304" cy="1150960"/>
        </p:xfrm>
        <a:graphic>
          <a:graphicData uri="http://schemas.openxmlformats.org/drawingml/2006/table">
            <a:tbl>
              <a:tblPr firstRow="1" firstCol="1" bandRow="1">
                <a:noFill/>
                <a:tableStyleId>{FEED5B31-8EE9-4602-9EFF-AED3B21F7FA9}</a:tableStyleId>
              </a:tblPr>
              <a:tblGrid>
                <a:gridCol w="10814304">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t>Service provider: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err="1">
                          <a:solidFill>
                            <a:schemeClr val="dk1"/>
                          </a:solidFill>
                          <a:latin typeface="Calibri"/>
                          <a:ea typeface="Calibri"/>
                          <a:cs typeface="Calibri"/>
                          <a:sym typeface="Calibri"/>
                        </a:rPr>
                        <a:t>Organisation</a:t>
                      </a:r>
                      <a:r>
                        <a:rPr lang="en-US" sz="1800" b="0" u="none" strike="noStrike" cap="none" dirty="0">
                          <a:solidFill>
                            <a:schemeClr val="dk1"/>
                          </a:solidFill>
                          <a:latin typeface="Calibri"/>
                          <a:ea typeface="Calibri"/>
                          <a:cs typeface="Calibri"/>
                          <a:sym typeface="Calibri"/>
                        </a:rPr>
                        <a:t> or </a:t>
                      </a:r>
                      <a:r>
                        <a:rPr lang="en-US" sz="1800" b="0" i="1" u="none" strike="noStrike" cap="none" dirty="0">
                          <a:solidFill>
                            <a:schemeClr val="dk1"/>
                          </a:solidFill>
                          <a:latin typeface="Calibri"/>
                          <a:ea typeface="Calibri"/>
                          <a:cs typeface="Calibri"/>
                          <a:sym typeface="Calibri"/>
                        </a:rPr>
                        <a:t>federation</a:t>
                      </a:r>
                      <a:r>
                        <a:rPr lang="en-US" sz="1800" b="0" u="none" strike="noStrike" cap="none" dirty="0">
                          <a:solidFill>
                            <a:schemeClr val="dk1"/>
                          </a:solidFill>
                          <a:latin typeface="Calibri"/>
                          <a:ea typeface="Calibri"/>
                          <a:cs typeface="Calibri"/>
                          <a:sym typeface="Calibri"/>
                        </a:rPr>
                        <a:t> (or part of an </a:t>
                      </a:r>
                      <a:r>
                        <a:rPr lang="en-US" sz="1800" b="0" u="none" strike="noStrike" cap="none" dirty="0" err="1">
                          <a:solidFill>
                            <a:schemeClr val="dk1"/>
                          </a:solidFill>
                          <a:latin typeface="Calibri"/>
                          <a:ea typeface="Calibri"/>
                          <a:cs typeface="Calibri"/>
                          <a:sym typeface="Calibri"/>
                        </a:rPr>
                        <a:t>organisation</a:t>
                      </a:r>
                      <a:r>
                        <a:rPr lang="en-US" sz="1800" b="0" u="none" strike="noStrike" cap="none" dirty="0">
                          <a:solidFill>
                            <a:schemeClr val="dk1"/>
                          </a:solidFill>
                          <a:latin typeface="Calibri"/>
                          <a:ea typeface="Calibri"/>
                          <a:cs typeface="Calibri"/>
                          <a:sym typeface="Calibri"/>
                        </a:rPr>
                        <a:t> or </a:t>
                      </a:r>
                      <a:r>
                        <a:rPr lang="en-US" sz="1800" b="0" i="1" u="none" strike="noStrike" cap="none" dirty="0">
                          <a:solidFill>
                            <a:schemeClr val="dk1"/>
                          </a:solidFill>
                          <a:latin typeface="Calibri"/>
                          <a:ea typeface="Calibri"/>
                          <a:cs typeface="Calibri"/>
                          <a:sym typeface="Calibri"/>
                        </a:rPr>
                        <a:t>federation</a:t>
                      </a:r>
                      <a:r>
                        <a:rPr lang="en-US" sz="1800" b="0" u="none" strike="noStrike" cap="none" dirty="0">
                          <a:solidFill>
                            <a:schemeClr val="dk1"/>
                          </a:solidFill>
                          <a:latin typeface="Calibri"/>
                          <a:ea typeface="Calibri"/>
                          <a:cs typeface="Calibri"/>
                          <a:sym typeface="Calibri"/>
                        </a:rPr>
                        <a:t>) that manages and delivers a </a:t>
                      </a:r>
                      <a:r>
                        <a:rPr lang="en-US" sz="1800" b="0" i="1" u="none" strike="noStrike" cap="none" dirty="0">
                          <a:solidFill>
                            <a:schemeClr val="dk1"/>
                          </a:solidFill>
                          <a:latin typeface="Calibri"/>
                          <a:ea typeface="Calibri"/>
                          <a:cs typeface="Calibri"/>
                          <a:sym typeface="Calibri"/>
                        </a:rPr>
                        <a:t>service</a:t>
                      </a:r>
                      <a:r>
                        <a:rPr lang="en-US" sz="1800" b="0" u="none" strike="noStrike" cap="none" dirty="0">
                          <a:solidFill>
                            <a:schemeClr val="dk1"/>
                          </a:solidFill>
                          <a:latin typeface="Calibri"/>
                          <a:ea typeface="Calibri"/>
                          <a:cs typeface="Calibri"/>
                          <a:sym typeface="Calibri"/>
                        </a:rPr>
                        <a:t> or </a:t>
                      </a:r>
                      <a:r>
                        <a:rPr lang="en-US" sz="1800" b="0" i="1" u="none" strike="noStrike" cap="none" dirty="0">
                          <a:solidFill>
                            <a:schemeClr val="dk1"/>
                          </a:solidFill>
                          <a:latin typeface="Calibri"/>
                          <a:ea typeface="Calibri"/>
                          <a:cs typeface="Calibri"/>
                          <a:sym typeface="Calibri"/>
                        </a:rPr>
                        <a:t>services</a:t>
                      </a:r>
                      <a:r>
                        <a:rPr lang="en-US" sz="1800" b="0" u="none" strike="noStrike" cap="none" dirty="0">
                          <a:solidFill>
                            <a:schemeClr val="dk1"/>
                          </a:solidFill>
                          <a:latin typeface="Calibri"/>
                          <a:ea typeface="Calibri"/>
                          <a:cs typeface="Calibri"/>
                          <a:sym typeface="Calibri"/>
                        </a:rPr>
                        <a:t> to </a:t>
                      </a:r>
                      <a:r>
                        <a:rPr lang="en-US" sz="1800" b="0" i="1" u="none" strike="noStrike" cap="none" dirty="0">
                          <a:solidFill>
                            <a:schemeClr val="dk1"/>
                          </a:solidFill>
                          <a:latin typeface="Calibri"/>
                          <a:ea typeface="Calibri"/>
                          <a:cs typeface="Calibri"/>
                          <a:sym typeface="Calibri"/>
                        </a:rPr>
                        <a:t>customers</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Important terms</a:t>
            </a:r>
            <a:endParaRPr/>
          </a:p>
        </p:txBody>
      </p:sp>
      <p:sp>
        <p:nvSpPr>
          <p:cNvPr id="1490" name="Google Shape;1490;p10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100</a:t>
            </a:fld>
            <a:endParaRPr/>
          </a:p>
        </p:txBody>
      </p:sp>
      <p:graphicFrame>
        <p:nvGraphicFramePr>
          <p:cNvPr id="1491" name="Google Shape;1491;p100"/>
          <p:cNvGraphicFramePr/>
          <p:nvPr>
            <p:extLst>
              <p:ext uri="{D42A27DB-BD31-4B8C-83A1-F6EECF244321}">
                <p14:modId xmlns:p14="http://schemas.microsoft.com/office/powerpoint/2010/main" val="2390684222"/>
              </p:ext>
            </p:extLst>
          </p:nvPr>
        </p:nvGraphicFramePr>
        <p:xfrm>
          <a:off x="609601" y="2087880"/>
          <a:ext cx="11082527" cy="1341120"/>
        </p:xfrm>
        <a:graphic>
          <a:graphicData uri="http://schemas.openxmlformats.org/drawingml/2006/table">
            <a:tbl>
              <a:tblPr firstRow="1" firstCol="1" bandRow="1">
                <a:noFill/>
                <a:tableStyleId>{FEED5B31-8EE9-4602-9EFF-AED3B21F7FA9}</a:tableStyleId>
              </a:tblPr>
              <a:tblGrid>
                <a:gridCol w="11082527">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Improvement:</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Action or set of actions carried out to increase the level of </a:t>
                      </a:r>
                      <a:r>
                        <a:rPr lang="en-US" sz="1800" b="0" i="1" u="none" strike="noStrike" cap="none" dirty="0">
                          <a:solidFill>
                            <a:schemeClr val="dk1"/>
                          </a:solidFill>
                          <a:latin typeface="Calibri"/>
                          <a:ea typeface="Calibri"/>
                          <a:cs typeface="Calibri"/>
                          <a:sym typeface="Calibri"/>
                        </a:rPr>
                        <a:t>conformity</a:t>
                      </a:r>
                      <a:r>
                        <a:rPr lang="en-US" sz="1800" b="0" u="none" strike="noStrike" cap="none" dirty="0">
                          <a:solidFill>
                            <a:schemeClr val="dk1"/>
                          </a:solidFill>
                          <a:latin typeface="Calibri"/>
                          <a:ea typeface="Calibri"/>
                          <a:cs typeface="Calibri"/>
                          <a:sym typeface="Calibri"/>
                        </a:rPr>
                        <a:t>, </a:t>
                      </a:r>
                      <a:r>
                        <a:rPr lang="en-US" sz="1800" b="0" i="1" u="none" strike="noStrike" cap="none" dirty="0">
                          <a:solidFill>
                            <a:schemeClr val="dk1"/>
                          </a:solidFill>
                          <a:latin typeface="Calibri"/>
                          <a:ea typeface="Calibri"/>
                          <a:cs typeface="Calibri"/>
                          <a:sym typeface="Calibri"/>
                        </a:rPr>
                        <a:t>effectiveness</a:t>
                      </a:r>
                      <a:r>
                        <a:rPr lang="en-US" sz="1800" b="0" u="none" strike="noStrike" cap="none" dirty="0">
                          <a:solidFill>
                            <a:schemeClr val="dk1"/>
                          </a:solidFill>
                          <a:latin typeface="Calibri"/>
                          <a:ea typeface="Calibri"/>
                          <a:cs typeface="Calibri"/>
                          <a:sym typeface="Calibri"/>
                        </a:rPr>
                        <a:t> or </a:t>
                      </a:r>
                      <a:r>
                        <a:rPr lang="en-US" sz="1800" b="0" i="1" u="none" strike="noStrike" cap="none" dirty="0">
                          <a:solidFill>
                            <a:schemeClr val="dk1"/>
                          </a:solidFill>
                          <a:latin typeface="Calibri"/>
                          <a:ea typeface="Calibri"/>
                          <a:cs typeface="Calibri"/>
                          <a:sym typeface="Calibri"/>
                        </a:rPr>
                        <a:t>efficiency</a:t>
                      </a:r>
                      <a:r>
                        <a:rPr lang="en-US" sz="1800" b="0" u="none" strike="noStrike" cap="none" dirty="0">
                          <a:solidFill>
                            <a:schemeClr val="dk1"/>
                          </a:solidFill>
                          <a:latin typeface="Calibri"/>
                          <a:ea typeface="Calibri"/>
                          <a:cs typeface="Calibri"/>
                          <a:sym typeface="Calibri"/>
                        </a:rPr>
                        <a:t> of a </a:t>
                      </a:r>
                      <a:r>
                        <a:rPr lang="en-US" sz="1800" b="0" i="1" u="none" strike="noStrike" cap="none" dirty="0">
                          <a:solidFill>
                            <a:schemeClr val="dk1"/>
                          </a:solidFill>
                          <a:latin typeface="Calibri"/>
                          <a:ea typeface="Calibri"/>
                          <a:cs typeface="Calibri"/>
                          <a:sym typeface="Calibri"/>
                        </a:rPr>
                        <a:t>management system</a:t>
                      </a:r>
                      <a:r>
                        <a:rPr lang="en-US" sz="1800" b="0" u="none" strike="noStrike" cap="none" dirty="0">
                          <a:solidFill>
                            <a:schemeClr val="dk1"/>
                          </a:solidFill>
                          <a:latin typeface="Calibri"/>
                          <a:ea typeface="Calibri"/>
                          <a:cs typeface="Calibri"/>
                          <a:sym typeface="Calibri"/>
                        </a:rPr>
                        <a:t>, </a:t>
                      </a:r>
                      <a:r>
                        <a:rPr lang="en-US" sz="1800" b="0" i="1" u="none" strike="noStrike" cap="none" dirty="0">
                          <a:solidFill>
                            <a:schemeClr val="dk1"/>
                          </a:solidFill>
                          <a:latin typeface="Calibri"/>
                          <a:ea typeface="Calibri"/>
                          <a:cs typeface="Calibri"/>
                          <a:sym typeface="Calibri"/>
                        </a:rPr>
                        <a:t>process</a:t>
                      </a:r>
                      <a:r>
                        <a:rPr lang="en-US" sz="1800" b="0" u="none" strike="noStrike" cap="none" dirty="0">
                          <a:solidFill>
                            <a:schemeClr val="dk1"/>
                          </a:solidFill>
                          <a:latin typeface="Calibri"/>
                          <a:ea typeface="Calibri"/>
                          <a:cs typeface="Calibri"/>
                          <a:sym typeface="Calibri"/>
                        </a:rPr>
                        <a:t> or </a:t>
                      </a:r>
                      <a:r>
                        <a:rPr lang="en-US" sz="1800" b="0" i="1" u="none" strike="noStrike" cap="none" dirty="0">
                          <a:solidFill>
                            <a:schemeClr val="dk1"/>
                          </a:solidFill>
                          <a:latin typeface="Calibri"/>
                          <a:ea typeface="Calibri"/>
                          <a:cs typeface="Calibri"/>
                          <a:sym typeface="Calibri"/>
                        </a:rPr>
                        <a:t>activity</a:t>
                      </a:r>
                      <a:r>
                        <a:rPr lang="en-US" sz="1800" b="0" u="none" strike="noStrike" cap="none" dirty="0">
                          <a:solidFill>
                            <a:schemeClr val="dk1"/>
                          </a:solidFill>
                          <a:latin typeface="Calibri"/>
                          <a:ea typeface="Calibri"/>
                          <a:cs typeface="Calibri"/>
                          <a:sym typeface="Calibri"/>
                        </a:rPr>
                        <a:t>, or to increase the quality or performance of a </a:t>
                      </a:r>
                      <a:r>
                        <a:rPr lang="en-US" sz="1800" b="0" i="1" u="none" strike="noStrike" cap="none" dirty="0">
                          <a:solidFill>
                            <a:schemeClr val="dk1"/>
                          </a:solidFill>
                          <a:latin typeface="Calibri"/>
                          <a:ea typeface="Calibri"/>
                          <a:cs typeface="Calibri"/>
                          <a:sym typeface="Calibri"/>
                        </a:rPr>
                        <a:t>service</a:t>
                      </a:r>
                      <a:r>
                        <a:rPr lang="en-US" sz="1800" b="0" u="none" strike="noStrike" cap="none" dirty="0">
                          <a:solidFill>
                            <a:schemeClr val="dk1"/>
                          </a:solidFill>
                          <a:latin typeface="Calibri"/>
                          <a:ea typeface="Calibri"/>
                          <a:cs typeface="Calibri"/>
                          <a:sym typeface="Calibri"/>
                        </a:rPr>
                        <a:t> or </a:t>
                      </a:r>
                      <a:r>
                        <a:rPr lang="en-US" sz="1800" b="0" i="1" u="none" strike="noStrike" cap="none" dirty="0">
                          <a:solidFill>
                            <a:schemeClr val="dk1"/>
                          </a:solidFill>
                          <a:latin typeface="Calibri"/>
                          <a:ea typeface="Calibri"/>
                          <a:cs typeface="Calibri"/>
                          <a:sym typeface="Calibri"/>
                        </a:rPr>
                        <a:t>service component</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10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Requirements according to FitSM-1</a:t>
            </a:r>
            <a:endParaRPr/>
          </a:p>
        </p:txBody>
      </p:sp>
      <p:graphicFrame>
        <p:nvGraphicFramePr>
          <p:cNvPr id="1497" name="Google Shape;1497;p101"/>
          <p:cNvGraphicFramePr/>
          <p:nvPr/>
        </p:nvGraphicFramePr>
        <p:xfrm>
          <a:off x="1981200" y="1697038"/>
          <a:ext cx="8229600" cy="2463038"/>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PR14 Continual Service Improvement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PR14.1 Opportunities for improvement of services and processes shall be identified and registered, based on reports as well as results from measurements, assessments and audits of the SMS.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PR14.2 Opportunities for improvement shall be evaluated in a consistent manner and actions to address them identified.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PR14.3 The implementation of actions for improvement shall be controlled in a consistent manner.</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498" name="Google Shape;1498;p10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10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Key concepts</a:t>
            </a:r>
            <a:endParaRPr/>
          </a:p>
        </p:txBody>
      </p:sp>
      <p:sp>
        <p:nvSpPr>
          <p:cNvPr id="1505" name="Google Shape;1505;p10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In an ISMS, all things are subject to continual improvement:</a:t>
            </a:r>
            <a:endParaRPr dirty="0"/>
          </a:p>
          <a:p>
            <a:pPr marL="742950" lvl="1" indent="-285750" algn="l" rtl="0">
              <a:spcBef>
                <a:spcPts val="480"/>
              </a:spcBef>
              <a:spcAft>
                <a:spcPts val="0"/>
              </a:spcAft>
              <a:buClr>
                <a:schemeClr val="dk1"/>
              </a:buClr>
              <a:buSzPts val="2400"/>
              <a:buChar char="–"/>
            </a:pPr>
            <a:r>
              <a:rPr lang="en-US" dirty="0"/>
              <a:t>Services (including underlying service components)</a:t>
            </a:r>
            <a:endParaRPr dirty="0"/>
          </a:p>
          <a:p>
            <a:pPr marL="742950" lvl="1" indent="-285750" algn="l" rtl="0">
              <a:spcBef>
                <a:spcPts val="480"/>
              </a:spcBef>
              <a:spcAft>
                <a:spcPts val="0"/>
              </a:spcAft>
              <a:buClr>
                <a:schemeClr val="dk1"/>
              </a:buClr>
              <a:buSzPts val="2400"/>
              <a:buChar char="–"/>
            </a:pPr>
            <a:r>
              <a:rPr lang="en-US" dirty="0"/>
              <a:t>The SMS, including all ITSM processes</a:t>
            </a:r>
            <a:endParaRPr dirty="0"/>
          </a:p>
          <a:p>
            <a:pPr marL="342900" lvl="0" indent="-342900" algn="l" rtl="0">
              <a:spcBef>
                <a:spcPts val="560"/>
              </a:spcBef>
              <a:spcAft>
                <a:spcPts val="0"/>
              </a:spcAft>
              <a:buClr>
                <a:schemeClr val="dk1"/>
              </a:buClr>
              <a:buSzPts val="2800"/>
              <a:buChar char="•"/>
            </a:pPr>
            <a:r>
              <a:rPr lang="en-US" dirty="0"/>
              <a:t>Typical sources of improvements: KPI reports, service reviews, internal audits, management reviews, internal suggestions / feedback</a:t>
            </a:r>
            <a:endParaRPr dirty="0"/>
          </a:p>
          <a:p>
            <a:pPr marL="342900" lvl="0" indent="-342900" algn="l" rtl="0">
              <a:spcBef>
                <a:spcPts val="560"/>
              </a:spcBef>
              <a:spcAft>
                <a:spcPts val="0"/>
              </a:spcAft>
              <a:buClr>
                <a:schemeClr val="dk1"/>
              </a:buClr>
              <a:buSzPts val="2800"/>
              <a:buChar char="•"/>
            </a:pPr>
            <a:r>
              <a:rPr lang="en-US" dirty="0"/>
              <a:t>Ensure that improvements are taken seriously, addressed and tracked.</a:t>
            </a:r>
            <a:endParaRPr dirty="0"/>
          </a:p>
          <a:p>
            <a:pPr marL="342900" lvl="0" indent="-342900" algn="l" rtl="0">
              <a:spcBef>
                <a:spcPts val="560"/>
              </a:spcBef>
              <a:spcAft>
                <a:spcPts val="0"/>
              </a:spcAft>
              <a:buClr>
                <a:schemeClr val="dk1"/>
              </a:buClr>
              <a:buSzPts val="2800"/>
              <a:buChar char="•"/>
            </a:pPr>
            <a:r>
              <a:rPr lang="en-US" dirty="0"/>
              <a:t>In creating a culture of continual improvement, the CSI process is an extension of the general requirements on continually improving IT service management (GR7: ACT).</a:t>
            </a:r>
            <a:endParaRPr dirty="0"/>
          </a:p>
        </p:txBody>
      </p:sp>
      <p:sp>
        <p:nvSpPr>
          <p:cNvPr id="1506" name="Google Shape;1506;p10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10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t>Benefits, Risks &amp; Challenges of Implementing an IT Service Management system</a:t>
            </a:r>
            <a:endParaRPr dirty="0"/>
          </a:p>
        </p:txBody>
      </p:sp>
      <p:sp>
        <p:nvSpPr>
          <p:cNvPr id="1512" name="Google Shape;1512;p10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103</a:t>
            </a:fld>
            <a:endParaRPr/>
          </a:p>
        </p:txBody>
      </p:sp>
      <p:sp>
        <p:nvSpPr>
          <p:cNvPr id="1513" name="Google Shape;1513;p10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10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Benefits and risks in practice</a:t>
            </a:r>
            <a:endParaRPr/>
          </a:p>
        </p:txBody>
      </p:sp>
      <p:sp>
        <p:nvSpPr>
          <p:cNvPr id="1520" name="Google Shape;1520;p10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en-US" sz="2000" b="1"/>
              <a:t>Typical benefits (excerpt):</a:t>
            </a:r>
            <a:endParaRPr/>
          </a:p>
          <a:p>
            <a:pPr marL="742950" lvl="1" indent="-285750" algn="l" rtl="0">
              <a:spcBef>
                <a:spcPts val="333"/>
              </a:spcBef>
              <a:spcAft>
                <a:spcPts val="0"/>
              </a:spcAft>
              <a:buClr>
                <a:srgbClr val="00B050"/>
              </a:buClr>
              <a:buSzPct val="100000"/>
              <a:buFont typeface="Arial Black"/>
              <a:buChar char="+"/>
            </a:pPr>
            <a:r>
              <a:rPr lang="en-US" sz="1800"/>
              <a:t>Understand organization (federation) structure</a:t>
            </a:r>
            <a:endParaRPr/>
          </a:p>
          <a:p>
            <a:pPr marL="742950" lvl="1" indent="-285750" algn="l" rtl="0">
              <a:spcBef>
                <a:spcPts val="333"/>
              </a:spcBef>
              <a:spcAft>
                <a:spcPts val="0"/>
              </a:spcAft>
              <a:buClr>
                <a:srgbClr val="00B050"/>
              </a:buClr>
              <a:buSzPct val="100000"/>
              <a:buFont typeface="Arial Black"/>
              <a:buChar char="+"/>
            </a:pPr>
            <a:r>
              <a:rPr lang="en-US" sz="1800"/>
              <a:t>Customer focus, alignment of IT and their customers</a:t>
            </a:r>
            <a:endParaRPr/>
          </a:p>
          <a:p>
            <a:pPr marL="742950" lvl="1" indent="-285750" algn="l" rtl="0">
              <a:spcBef>
                <a:spcPts val="333"/>
              </a:spcBef>
              <a:spcAft>
                <a:spcPts val="0"/>
              </a:spcAft>
              <a:buClr>
                <a:srgbClr val="00B050"/>
              </a:buClr>
              <a:buSzPct val="100000"/>
              <a:buFont typeface="Arial Black"/>
              <a:buChar char="+"/>
            </a:pPr>
            <a:r>
              <a:rPr lang="en-US" sz="1800"/>
              <a:t>Repeatability of desired outputs</a:t>
            </a:r>
            <a:endParaRPr/>
          </a:p>
          <a:p>
            <a:pPr marL="742950" lvl="1" indent="-285750" algn="l" rtl="0">
              <a:spcBef>
                <a:spcPts val="333"/>
              </a:spcBef>
              <a:spcAft>
                <a:spcPts val="0"/>
              </a:spcAft>
              <a:buClr>
                <a:srgbClr val="00B050"/>
              </a:buClr>
              <a:buSzPct val="100000"/>
              <a:buFont typeface="Arial Black"/>
              <a:buChar char="+"/>
            </a:pPr>
            <a:r>
              <a:rPr lang="en-US" sz="1800"/>
              <a:t>Higher effectiveness and efficiency</a:t>
            </a:r>
            <a:endParaRPr/>
          </a:p>
          <a:p>
            <a:pPr marL="742950" lvl="1" indent="-285750" algn="l" rtl="0">
              <a:spcBef>
                <a:spcPts val="333"/>
              </a:spcBef>
              <a:spcAft>
                <a:spcPts val="0"/>
              </a:spcAft>
              <a:buClr>
                <a:srgbClr val="00B050"/>
              </a:buClr>
              <a:buSzPct val="100000"/>
              <a:buFont typeface="Arial Black"/>
              <a:buChar char="+"/>
            </a:pPr>
            <a:r>
              <a:rPr lang="en-US" sz="1800"/>
              <a:t>Reduce organization fragmentation / silos</a:t>
            </a:r>
            <a:endParaRPr/>
          </a:p>
          <a:p>
            <a:pPr marL="742950" lvl="1" indent="-285750" algn="l" rtl="0">
              <a:spcBef>
                <a:spcPts val="333"/>
              </a:spcBef>
              <a:spcAft>
                <a:spcPts val="0"/>
              </a:spcAft>
              <a:buClr>
                <a:srgbClr val="00B050"/>
              </a:buClr>
              <a:buSzPct val="100000"/>
              <a:buFont typeface="Arial Black"/>
              <a:buChar char="+"/>
            </a:pPr>
            <a:r>
              <a:rPr lang="en-US" sz="1800"/>
              <a:t>Facilitate/capture innovation</a:t>
            </a:r>
            <a:endParaRPr/>
          </a:p>
          <a:p>
            <a:pPr marL="742950" lvl="1" indent="-285750" algn="l" rtl="0">
              <a:spcBef>
                <a:spcPts val="333"/>
              </a:spcBef>
              <a:spcAft>
                <a:spcPts val="0"/>
              </a:spcAft>
              <a:buClr>
                <a:srgbClr val="00B050"/>
              </a:buClr>
              <a:buSzPct val="100000"/>
              <a:buFont typeface="Arial Black"/>
              <a:buChar char="+"/>
            </a:pPr>
            <a:r>
              <a:rPr lang="en-US" sz="1800"/>
              <a:t>Improved reputation</a:t>
            </a:r>
            <a:endParaRPr/>
          </a:p>
          <a:p>
            <a:pPr marL="0" lvl="0" indent="0" algn="l" rtl="0">
              <a:spcBef>
                <a:spcPts val="370"/>
              </a:spcBef>
              <a:spcAft>
                <a:spcPts val="0"/>
              </a:spcAft>
              <a:buClr>
                <a:schemeClr val="dk1"/>
              </a:buClr>
              <a:buSzPct val="100000"/>
              <a:buNone/>
            </a:pPr>
            <a:endParaRPr sz="2000" b="1"/>
          </a:p>
          <a:p>
            <a:pPr marL="0" lvl="0" indent="0" algn="l" rtl="0">
              <a:spcBef>
                <a:spcPts val="370"/>
              </a:spcBef>
              <a:spcAft>
                <a:spcPts val="0"/>
              </a:spcAft>
              <a:buClr>
                <a:schemeClr val="dk1"/>
              </a:buClr>
              <a:buSzPct val="100000"/>
              <a:buNone/>
            </a:pPr>
            <a:r>
              <a:rPr lang="en-US" sz="2000" b="1"/>
              <a:t>Potential risks (excerpt):</a:t>
            </a:r>
            <a:endParaRPr/>
          </a:p>
          <a:p>
            <a:pPr marL="742950" lvl="1" indent="-285750" algn="l" rtl="0">
              <a:spcBef>
                <a:spcPts val="333"/>
              </a:spcBef>
              <a:spcAft>
                <a:spcPts val="0"/>
              </a:spcAft>
              <a:buClr>
                <a:srgbClr val="FF0000"/>
              </a:buClr>
              <a:buSzPct val="100000"/>
              <a:buFont typeface="Arial Black"/>
              <a:buChar char="−"/>
            </a:pPr>
            <a:r>
              <a:rPr lang="en-US" sz="1800"/>
              <a:t>Processes and procedures may become too bureaucratic, more paperwork</a:t>
            </a:r>
            <a:endParaRPr/>
          </a:p>
          <a:p>
            <a:pPr marL="742950" lvl="1" indent="-285750" algn="l" rtl="0">
              <a:spcBef>
                <a:spcPts val="333"/>
              </a:spcBef>
              <a:spcAft>
                <a:spcPts val="0"/>
              </a:spcAft>
              <a:buClr>
                <a:srgbClr val="FF0000"/>
              </a:buClr>
              <a:buSzPct val="100000"/>
              <a:buFont typeface="Arial Black"/>
              <a:buChar char="−"/>
            </a:pPr>
            <a:r>
              <a:rPr lang="en-US" sz="1800"/>
              <a:t>Lower effectiveness and efficiency, if …</a:t>
            </a:r>
            <a:endParaRPr/>
          </a:p>
          <a:p>
            <a:pPr marL="1143000" lvl="2" indent="-228600" algn="l" rtl="0">
              <a:spcBef>
                <a:spcPts val="333"/>
              </a:spcBef>
              <a:spcAft>
                <a:spcPts val="0"/>
              </a:spcAft>
              <a:buClr>
                <a:srgbClr val="FF0000"/>
              </a:buClr>
              <a:buSzPct val="100000"/>
              <a:buFont typeface="Arial Black"/>
              <a:buChar char="−"/>
            </a:pPr>
            <a:r>
              <a:rPr lang="en-US" sz="1800"/>
              <a:t>Staff are not aware of processes and measures</a:t>
            </a:r>
            <a:endParaRPr/>
          </a:p>
          <a:p>
            <a:pPr marL="1143000" lvl="2" indent="-228600" algn="l" rtl="0">
              <a:spcBef>
                <a:spcPts val="333"/>
              </a:spcBef>
              <a:spcAft>
                <a:spcPts val="0"/>
              </a:spcAft>
              <a:buClr>
                <a:srgbClr val="FF0000"/>
              </a:buClr>
              <a:buSzPct val="100000"/>
              <a:buFont typeface="Arial Black"/>
              <a:buChar char="−"/>
            </a:pPr>
            <a:r>
              <a:rPr lang="en-US" sz="1800"/>
              <a:t>Top management lacks a clear commitment and related actions</a:t>
            </a:r>
            <a:endParaRPr/>
          </a:p>
          <a:p>
            <a:pPr marL="1143000" lvl="2" indent="-228600" algn="l" rtl="0">
              <a:spcBef>
                <a:spcPts val="333"/>
              </a:spcBef>
              <a:spcAft>
                <a:spcPts val="0"/>
              </a:spcAft>
              <a:buClr>
                <a:srgbClr val="FF0000"/>
              </a:buClr>
              <a:buSzPct val="100000"/>
              <a:buFont typeface="Arial Black"/>
              <a:buChar char="−"/>
            </a:pPr>
            <a:r>
              <a:rPr lang="en-US" sz="1800"/>
              <a:t>Personnel do not accept the system</a:t>
            </a:r>
            <a:endParaRPr/>
          </a:p>
          <a:p>
            <a:pPr marL="1143000" lvl="2" indent="-228600" algn="l" rtl="0">
              <a:spcBef>
                <a:spcPts val="333"/>
              </a:spcBef>
              <a:spcAft>
                <a:spcPts val="0"/>
              </a:spcAft>
              <a:buClr>
                <a:srgbClr val="FF0000"/>
              </a:buClr>
              <a:buSzPct val="100000"/>
              <a:buFont typeface="Arial Black"/>
              <a:buChar char="−"/>
            </a:pPr>
            <a:r>
              <a:rPr lang="en-US" sz="1800"/>
              <a:t>Processes are bypassed</a:t>
            </a:r>
            <a:endParaRPr/>
          </a:p>
        </p:txBody>
      </p:sp>
      <p:sp>
        <p:nvSpPr>
          <p:cNvPr id="1521" name="Google Shape;1521;p10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0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Federated IT service provisioning</a:t>
            </a:r>
            <a:endParaRPr/>
          </a:p>
        </p:txBody>
      </p:sp>
      <p:sp>
        <p:nvSpPr>
          <p:cNvPr id="1528" name="Google Shape;1528;p10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105</a:t>
            </a:fld>
            <a:endParaRPr/>
          </a:p>
        </p:txBody>
      </p:sp>
      <p:graphicFrame>
        <p:nvGraphicFramePr>
          <p:cNvPr id="1529" name="Google Shape;1529;p105"/>
          <p:cNvGraphicFramePr/>
          <p:nvPr>
            <p:extLst>
              <p:ext uri="{D42A27DB-BD31-4B8C-83A1-F6EECF244321}">
                <p14:modId xmlns:p14="http://schemas.microsoft.com/office/powerpoint/2010/main" val="1465876644"/>
              </p:ext>
            </p:extLst>
          </p:nvPr>
        </p:nvGraphicFramePr>
        <p:xfrm>
          <a:off x="609601" y="1696598"/>
          <a:ext cx="10972799" cy="1146285"/>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Federation:</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Situation in which multiple parties, the </a:t>
                      </a:r>
                      <a:r>
                        <a:rPr lang="en-US" sz="1800" b="0" i="1" u="none" strike="noStrike" cap="none" dirty="0">
                          <a:solidFill>
                            <a:schemeClr val="dk1"/>
                          </a:solidFill>
                          <a:latin typeface="Calibri"/>
                          <a:ea typeface="Calibri"/>
                          <a:cs typeface="Calibri"/>
                          <a:sym typeface="Calibri"/>
                        </a:rPr>
                        <a:t>federation members</a:t>
                      </a:r>
                      <a:r>
                        <a:rPr lang="en-US" sz="1800" b="0" u="none" strike="noStrike" cap="none" dirty="0">
                          <a:solidFill>
                            <a:schemeClr val="dk1"/>
                          </a:solidFill>
                          <a:latin typeface="Calibri"/>
                          <a:ea typeface="Calibri"/>
                          <a:cs typeface="Calibri"/>
                          <a:sym typeface="Calibri"/>
                        </a:rPr>
                        <a:t>, jointly contribute to the delivery of </a:t>
                      </a:r>
                      <a:r>
                        <a:rPr lang="en-US" sz="1800" b="0" i="1" u="none" strike="noStrike" cap="none" dirty="0">
                          <a:solidFill>
                            <a:schemeClr val="dk1"/>
                          </a:solidFill>
                          <a:latin typeface="Calibri"/>
                          <a:ea typeface="Calibri"/>
                          <a:cs typeface="Calibri"/>
                          <a:sym typeface="Calibri"/>
                        </a:rPr>
                        <a:t>services</a:t>
                      </a:r>
                      <a:r>
                        <a:rPr lang="en-US" sz="1800" b="0" u="none" strike="noStrike" cap="none" dirty="0">
                          <a:solidFill>
                            <a:schemeClr val="dk1"/>
                          </a:solidFill>
                          <a:latin typeface="Calibri"/>
                          <a:ea typeface="Calibri"/>
                          <a:cs typeface="Calibri"/>
                          <a:sym typeface="Calibri"/>
                        </a:rPr>
                        <a:t> to </a:t>
                      </a:r>
                      <a:r>
                        <a:rPr lang="en-US" sz="1800" b="0" i="1" u="none" strike="noStrike" cap="none" dirty="0">
                          <a:solidFill>
                            <a:schemeClr val="dk1"/>
                          </a:solidFill>
                          <a:latin typeface="Calibri"/>
                          <a:ea typeface="Calibri"/>
                          <a:cs typeface="Calibri"/>
                          <a:sym typeface="Calibri"/>
                        </a:rPr>
                        <a:t>customers</a:t>
                      </a:r>
                      <a:r>
                        <a:rPr lang="en-US" sz="1800" b="0" u="none" strike="noStrike" cap="none" dirty="0">
                          <a:solidFill>
                            <a:schemeClr val="dk1"/>
                          </a:solidFill>
                          <a:latin typeface="Calibri"/>
                          <a:ea typeface="Calibri"/>
                          <a:cs typeface="Calibri"/>
                          <a:sym typeface="Calibri"/>
                        </a:rPr>
                        <a:t> without being </a:t>
                      </a:r>
                      <a:r>
                        <a:rPr lang="en-US" sz="1800" b="0" u="none" strike="noStrike" cap="none" dirty="0" err="1">
                          <a:solidFill>
                            <a:schemeClr val="dk1"/>
                          </a:solidFill>
                          <a:latin typeface="Calibri"/>
                          <a:ea typeface="Calibri"/>
                          <a:cs typeface="Calibri"/>
                          <a:sym typeface="Calibri"/>
                        </a:rPr>
                        <a:t>organised</a:t>
                      </a:r>
                      <a:r>
                        <a:rPr lang="en-US" sz="1800" b="0" u="none" strike="noStrike" cap="none" dirty="0">
                          <a:solidFill>
                            <a:schemeClr val="dk1"/>
                          </a:solidFill>
                          <a:latin typeface="Calibri"/>
                          <a:ea typeface="Calibri"/>
                          <a:cs typeface="Calibri"/>
                          <a:sym typeface="Calibri"/>
                        </a:rPr>
                        <a:t> in a strict hierarchical setup or supply chain.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1530" name="Google Shape;1530;p105"/>
          <p:cNvSpPr/>
          <p:nvPr/>
        </p:nvSpPr>
        <p:spPr>
          <a:xfrm>
            <a:off x="609601" y="3281358"/>
            <a:ext cx="10972799" cy="2849935"/>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Examples of federated IT service provisioning:</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a large commercial enterprise / corporation with various business units / divisions: Multiple service providers need to cooperate to deliver a coherent data warehouse service for the whole corporation.</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public administration: Different government agencies and national bodies jointly operate a public health data service.</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a network of academic research </a:t>
            </a:r>
            <a:r>
              <a:rPr lang="en-US" sz="1800" b="0" i="0" u="none" strike="noStrike" cap="none" dirty="0" err="1">
                <a:solidFill>
                  <a:schemeClr val="dk1"/>
                </a:solidFill>
                <a:latin typeface="Calibri"/>
                <a:ea typeface="Calibri"/>
                <a:cs typeface="Calibri"/>
                <a:sym typeface="Calibri"/>
              </a:rPr>
              <a:t>organisations</a:t>
            </a:r>
            <a:r>
              <a:rPr lang="en-US" sz="1800" b="0" i="0" u="none" strike="noStrike" cap="none" dirty="0">
                <a:solidFill>
                  <a:schemeClr val="dk1"/>
                </a:solidFill>
                <a:latin typeface="Calibri"/>
                <a:ea typeface="Calibri"/>
                <a:cs typeface="Calibri"/>
                <a:sym typeface="Calibri"/>
              </a:rPr>
              <a:t> (e.g. a scientific research collaboration): Multiple IT departments / data centers provide resources for a very large scale computing service used by many researchers.</a:t>
            </a:r>
            <a:endParaRP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0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Federated IT service provisioning: Comparison with non-federated IT service provisioning</a:t>
            </a:r>
            <a:endParaRPr/>
          </a:p>
        </p:txBody>
      </p:sp>
      <p:sp>
        <p:nvSpPr>
          <p:cNvPr id="1537" name="Google Shape;1537;p10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106</a:t>
            </a:fld>
            <a:endParaRPr/>
          </a:p>
        </p:txBody>
      </p:sp>
      <p:graphicFrame>
        <p:nvGraphicFramePr>
          <p:cNvPr id="1538" name="Google Shape;1538;p106"/>
          <p:cNvGraphicFramePr/>
          <p:nvPr>
            <p:extLst>
              <p:ext uri="{D42A27DB-BD31-4B8C-83A1-F6EECF244321}">
                <p14:modId xmlns:p14="http://schemas.microsoft.com/office/powerpoint/2010/main" val="924233505"/>
              </p:ext>
            </p:extLst>
          </p:nvPr>
        </p:nvGraphicFramePr>
        <p:xfrm>
          <a:off x="609601" y="1864448"/>
          <a:ext cx="11075475" cy="4023400"/>
        </p:xfrm>
        <a:graphic>
          <a:graphicData uri="http://schemas.openxmlformats.org/drawingml/2006/table">
            <a:tbl>
              <a:tblPr firstRow="1" bandRow="1">
                <a:noFill/>
                <a:tableStyleId>{64C80031-E42B-420E-A80E-2A5ADF47C0A6}</a:tableStyleId>
              </a:tblPr>
              <a:tblGrid>
                <a:gridCol w="3895025">
                  <a:extLst>
                    <a:ext uri="{9D8B030D-6E8A-4147-A177-3AD203B41FA5}">
                      <a16:colId xmlns:a16="http://schemas.microsoft.com/office/drawing/2014/main" val="20000"/>
                    </a:ext>
                  </a:extLst>
                </a:gridCol>
                <a:gridCol w="3488625">
                  <a:extLst>
                    <a:ext uri="{9D8B030D-6E8A-4147-A177-3AD203B41FA5}">
                      <a16:colId xmlns:a16="http://schemas.microsoft.com/office/drawing/2014/main" val="20001"/>
                    </a:ext>
                  </a:extLst>
                </a:gridCol>
                <a:gridCol w="36918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r>
                        <a:rPr lang="en-US" sz="1600"/>
                        <a:t>Non-federated (“traditional”) IT service provisioning</a:t>
                      </a:r>
                      <a:endParaRPr sz="1200"/>
                    </a:p>
                  </a:txBody>
                  <a:tcPr marL="91450" marR="91450" marT="45725" marB="45725"/>
                </a:tc>
                <a:tc>
                  <a:txBody>
                    <a:bodyPr/>
                    <a:lstStyle/>
                    <a:p>
                      <a:pPr marL="0" marR="0" lvl="0" indent="0" algn="l" rtl="0">
                        <a:spcBef>
                          <a:spcPts val="0"/>
                        </a:spcBef>
                        <a:spcAft>
                          <a:spcPts val="0"/>
                        </a:spcAft>
                        <a:buNone/>
                      </a:pPr>
                      <a:r>
                        <a:rPr lang="en-US" sz="1600"/>
                        <a:t>Federated IT service provisioning</a:t>
                      </a:r>
                      <a:endParaRPr sz="1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Service provider model</a:t>
                      </a:r>
                      <a:endParaRPr sz="1200"/>
                    </a:p>
                  </a:txBody>
                  <a:tcPr marL="91450" marR="91450" marT="45725" marB="45725"/>
                </a:tc>
                <a:tc>
                  <a:txBody>
                    <a:bodyPr/>
                    <a:lstStyle/>
                    <a:p>
                      <a:pPr marL="0" marR="0" lvl="0" indent="0" algn="l" rtl="0">
                        <a:spcBef>
                          <a:spcPts val="0"/>
                        </a:spcBef>
                        <a:spcAft>
                          <a:spcPts val="0"/>
                        </a:spcAft>
                        <a:buNone/>
                      </a:pPr>
                      <a:r>
                        <a:rPr lang="en-US" sz="1600" dirty="0"/>
                        <a:t>One </a:t>
                      </a:r>
                      <a:r>
                        <a:rPr lang="en-US" sz="1600" dirty="0" err="1"/>
                        <a:t>organisation</a:t>
                      </a:r>
                      <a:r>
                        <a:rPr lang="en-US" sz="1600" dirty="0"/>
                        <a:t> acting as the service provider with (sub-)contracted suppliers</a:t>
                      </a:r>
                      <a:endParaRPr sz="1200" dirty="0"/>
                    </a:p>
                    <a:p>
                      <a:pPr marL="0" marR="0" lvl="0" indent="0" algn="l" rtl="0">
                        <a:spcBef>
                          <a:spcPts val="0"/>
                        </a:spcBef>
                        <a:spcAft>
                          <a:spcPts val="0"/>
                        </a:spcAft>
                        <a:buNone/>
                      </a:pPr>
                      <a:r>
                        <a:rPr lang="en-US" sz="1600" dirty="0"/>
                        <a:t>-&gt; Supply chain</a:t>
                      </a:r>
                      <a:endParaRPr sz="1600" dirty="0"/>
                    </a:p>
                  </a:txBody>
                  <a:tcPr marL="91450" marR="91450" marT="45725" marB="45725"/>
                </a:tc>
                <a:tc>
                  <a:txBody>
                    <a:bodyPr/>
                    <a:lstStyle/>
                    <a:p>
                      <a:pPr marL="0" marR="0" lvl="0" indent="0" algn="l" rtl="0">
                        <a:spcBef>
                          <a:spcPts val="0"/>
                        </a:spcBef>
                        <a:spcAft>
                          <a:spcPts val="0"/>
                        </a:spcAft>
                        <a:buNone/>
                      </a:pPr>
                      <a:r>
                        <a:rPr lang="en-US" sz="1600" dirty="0"/>
                        <a:t>Multiple </a:t>
                      </a:r>
                      <a:r>
                        <a:rPr lang="en-US" sz="1600" dirty="0" err="1"/>
                        <a:t>organisations</a:t>
                      </a:r>
                      <a:r>
                        <a:rPr lang="en-US" sz="1600" dirty="0"/>
                        <a:t> collaborating and jointly acting as a service provider</a:t>
                      </a:r>
                      <a:endParaRPr sz="1200" dirty="0"/>
                    </a:p>
                    <a:p>
                      <a:pPr marL="0" marR="0" lvl="0" indent="0" algn="l" rtl="0">
                        <a:spcBef>
                          <a:spcPts val="0"/>
                        </a:spcBef>
                        <a:spcAft>
                          <a:spcPts val="0"/>
                        </a:spcAft>
                        <a:buNone/>
                      </a:pPr>
                      <a:r>
                        <a:rPr lang="en-US" sz="1600" dirty="0"/>
                        <a:t>-&gt; Supply network</a:t>
                      </a:r>
                      <a:endParaRPr sz="16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chemeClr val="dk1"/>
                        </a:buClr>
                        <a:buSzPts val="1800"/>
                        <a:buFont typeface="Arial"/>
                        <a:buNone/>
                      </a:pPr>
                      <a:r>
                        <a:rPr lang="en-US" sz="1600"/>
                        <a:t>Control over</a:t>
                      </a:r>
                      <a:endParaRPr sz="1200"/>
                    </a:p>
                    <a:p>
                      <a:pPr marL="285750" marR="0" lvl="0" indent="-285750" algn="l" rtl="0">
                        <a:spcBef>
                          <a:spcPts val="0"/>
                        </a:spcBef>
                        <a:spcAft>
                          <a:spcPts val="0"/>
                        </a:spcAft>
                        <a:buClr>
                          <a:schemeClr val="dk1"/>
                        </a:buClr>
                        <a:buSzPts val="1800"/>
                        <a:buFont typeface="Arial"/>
                        <a:buChar char="•"/>
                      </a:pPr>
                      <a:r>
                        <a:rPr lang="en-US" sz="1600"/>
                        <a:t>service components</a:t>
                      </a:r>
                      <a:endParaRPr sz="1200"/>
                    </a:p>
                    <a:p>
                      <a:pPr marL="285750" marR="0" lvl="0" indent="-285750" algn="l" rtl="0">
                        <a:spcBef>
                          <a:spcPts val="0"/>
                        </a:spcBef>
                        <a:spcAft>
                          <a:spcPts val="0"/>
                        </a:spcAft>
                        <a:buClr>
                          <a:schemeClr val="dk1"/>
                        </a:buClr>
                        <a:buSzPts val="1800"/>
                        <a:buFont typeface="Arial"/>
                        <a:buChar char="•"/>
                      </a:pPr>
                      <a:r>
                        <a:rPr lang="en-US" sz="1600"/>
                        <a:t>service management processes / activities</a:t>
                      </a:r>
                      <a:endParaRPr sz="1200"/>
                    </a:p>
                    <a:p>
                      <a:pPr marL="285750" marR="0" lvl="0" indent="-285750" algn="l" rtl="0">
                        <a:spcBef>
                          <a:spcPts val="0"/>
                        </a:spcBef>
                        <a:spcAft>
                          <a:spcPts val="0"/>
                        </a:spcAft>
                        <a:buClr>
                          <a:schemeClr val="dk1"/>
                        </a:buClr>
                        <a:buSzPts val="1800"/>
                        <a:buFont typeface="Arial"/>
                        <a:buChar char="•"/>
                      </a:pPr>
                      <a:r>
                        <a:rPr lang="en-US" sz="1600"/>
                        <a:t>suppliers</a:t>
                      </a:r>
                      <a:endParaRPr sz="1600"/>
                    </a:p>
                  </a:txBody>
                  <a:tcPr marL="91450" marR="91450" marT="45725" marB="45725"/>
                </a:tc>
                <a:tc>
                  <a:txBody>
                    <a:bodyPr/>
                    <a:lstStyle/>
                    <a:p>
                      <a:pPr marL="0" marR="0" lvl="0" indent="0" algn="l" rtl="0">
                        <a:spcBef>
                          <a:spcPts val="0"/>
                        </a:spcBef>
                        <a:spcAft>
                          <a:spcPts val="0"/>
                        </a:spcAft>
                        <a:buNone/>
                      </a:pPr>
                      <a:r>
                        <a:rPr lang="en-US" sz="1600" dirty="0"/>
                        <a:t>Single central control by the </a:t>
                      </a:r>
                      <a:r>
                        <a:rPr lang="en-US" sz="1600" dirty="0" err="1"/>
                        <a:t>organisation</a:t>
                      </a:r>
                      <a:r>
                        <a:rPr lang="en-US" sz="1600" dirty="0"/>
                        <a:t> acting as the service provider</a:t>
                      </a:r>
                      <a:endParaRPr sz="1200" dirty="0"/>
                    </a:p>
                  </a:txBody>
                  <a:tcPr marL="91450" marR="91450" marT="45725" marB="45725"/>
                </a:tc>
                <a:tc>
                  <a:txBody>
                    <a:bodyPr/>
                    <a:lstStyle/>
                    <a:p>
                      <a:pPr marL="0" marR="0" lvl="0" indent="0" algn="l" rtl="0">
                        <a:spcBef>
                          <a:spcPts val="0"/>
                        </a:spcBef>
                        <a:spcAft>
                          <a:spcPts val="0"/>
                        </a:spcAft>
                        <a:buNone/>
                      </a:pPr>
                      <a:r>
                        <a:rPr lang="en-US" sz="1600" dirty="0"/>
                        <a:t>Shared / distributed control among the collaborating </a:t>
                      </a:r>
                      <a:r>
                        <a:rPr lang="en-US" sz="1600" dirty="0" err="1"/>
                        <a:t>organisations</a:t>
                      </a:r>
                      <a:endParaRPr sz="12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Clr>
                          <a:schemeClr val="dk1"/>
                        </a:buClr>
                        <a:buSzPts val="1800"/>
                        <a:buFont typeface="Arial"/>
                        <a:buNone/>
                      </a:pPr>
                      <a:r>
                        <a:rPr lang="en-US" sz="1600"/>
                        <a:t>Impact on the SMS</a:t>
                      </a:r>
                      <a:endParaRPr sz="1200"/>
                    </a:p>
                  </a:txBody>
                  <a:tcPr marL="91450" marR="91450" marT="45725" marB="45725"/>
                </a:tc>
                <a:tc>
                  <a:txBody>
                    <a:bodyPr/>
                    <a:lstStyle/>
                    <a:p>
                      <a:pPr marL="0" marR="0" lvl="0" indent="0" algn="l" rtl="0">
                        <a:spcBef>
                          <a:spcPts val="0"/>
                        </a:spcBef>
                        <a:spcAft>
                          <a:spcPts val="0"/>
                        </a:spcAft>
                        <a:buNone/>
                      </a:pPr>
                      <a:r>
                        <a:rPr lang="en-US" sz="1600"/>
                        <a:t>Clear authorities, hierarchical control</a:t>
                      </a:r>
                      <a:endParaRPr sz="1200"/>
                    </a:p>
                  </a:txBody>
                  <a:tcPr marL="91450" marR="91450" marT="45725" marB="45725"/>
                </a:tc>
                <a:tc>
                  <a:txBody>
                    <a:bodyPr/>
                    <a:lstStyle/>
                    <a:p>
                      <a:pPr marL="0" marR="0" lvl="0" indent="0" algn="l" rtl="0">
                        <a:spcBef>
                          <a:spcPts val="0"/>
                        </a:spcBef>
                        <a:spcAft>
                          <a:spcPts val="0"/>
                        </a:spcAft>
                        <a:buNone/>
                      </a:pPr>
                      <a:r>
                        <a:rPr lang="en-US" sz="1600" dirty="0"/>
                        <a:t>Potentially more difficult to control, more ambiguity</a:t>
                      </a:r>
                      <a:endParaRPr sz="1200" dirty="0"/>
                    </a:p>
                    <a:p>
                      <a:pPr marL="0" marR="0" lvl="0" indent="0" algn="l" rtl="0">
                        <a:spcBef>
                          <a:spcPts val="0"/>
                        </a:spcBef>
                        <a:spcAft>
                          <a:spcPts val="0"/>
                        </a:spcAft>
                        <a:buNone/>
                      </a:pPr>
                      <a:r>
                        <a:rPr lang="en-US" sz="1600" dirty="0"/>
                        <a:t>-&gt; Requires more effort to clarify responsibilities and interfaces</a:t>
                      </a:r>
                      <a:endParaRPr sz="1600"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107"/>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Related Standards &amp; Frameworks</a:t>
            </a:r>
            <a:endParaRPr/>
          </a:p>
        </p:txBody>
      </p:sp>
      <p:sp>
        <p:nvSpPr>
          <p:cNvPr id="1544" name="Google Shape;1544;p10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107</a:t>
            </a:fld>
            <a:endParaRPr/>
          </a:p>
        </p:txBody>
      </p:sp>
      <p:sp>
        <p:nvSpPr>
          <p:cNvPr id="1545" name="Google Shape;1545;p10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10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ITIL, ISO/IEC 20000 and ISO/IEC 27000</a:t>
            </a:r>
            <a:endParaRPr/>
          </a:p>
        </p:txBody>
      </p:sp>
      <p:sp>
        <p:nvSpPr>
          <p:cNvPr id="1552" name="Google Shape;1552;p10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108</a:t>
            </a:fld>
            <a:endParaRPr/>
          </a:p>
        </p:txBody>
      </p:sp>
      <p:graphicFrame>
        <p:nvGraphicFramePr>
          <p:cNvPr id="1553" name="Google Shape;1553;p108"/>
          <p:cNvGraphicFramePr/>
          <p:nvPr>
            <p:extLst>
              <p:ext uri="{D42A27DB-BD31-4B8C-83A1-F6EECF244321}">
                <p14:modId xmlns:p14="http://schemas.microsoft.com/office/powerpoint/2010/main" val="2158780086"/>
              </p:ext>
            </p:extLst>
          </p:nvPr>
        </p:nvGraphicFramePr>
        <p:xfrm>
          <a:off x="2771732" y="1843949"/>
          <a:ext cx="8788225" cy="3931950"/>
        </p:xfrm>
        <a:graphic>
          <a:graphicData uri="http://schemas.openxmlformats.org/drawingml/2006/table">
            <a:tbl>
              <a:tblPr bandRow="1">
                <a:noFill/>
                <a:tableStyleId>{1D64BEA1-FF3B-4E1F-BEF9-9607FE3D6937}</a:tableStyleId>
              </a:tblPr>
              <a:tblGrid>
                <a:gridCol w="4389175">
                  <a:extLst>
                    <a:ext uri="{9D8B030D-6E8A-4147-A177-3AD203B41FA5}">
                      <a16:colId xmlns:a16="http://schemas.microsoft.com/office/drawing/2014/main" val="20000"/>
                    </a:ext>
                  </a:extLst>
                </a:gridCol>
                <a:gridCol w="4399050">
                  <a:extLst>
                    <a:ext uri="{9D8B030D-6E8A-4147-A177-3AD203B41FA5}">
                      <a16:colId xmlns:a16="http://schemas.microsoft.com/office/drawing/2014/main" val="20001"/>
                    </a:ext>
                  </a:extLst>
                </a:gridCol>
              </a:tblGrid>
              <a:tr h="1038425">
                <a:tc>
                  <a:txBody>
                    <a:bodyPr/>
                    <a:lstStyle/>
                    <a:p>
                      <a:pPr marL="0" marR="0" lvl="0" indent="0" algn="l" rtl="0">
                        <a:spcBef>
                          <a:spcPts val="0"/>
                        </a:spcBef>
                        <a:spcAft>
                          <a:spcPts val="0"/>
                        </a:spcAft>
                        <a:buClr>
                          <a:schemeClr val="dk1"/>
                        </a:buClr>
                        <a:buSzPts val="1800"/>
                        <a:buFont typeface="Arial"/>
                        <a:buNone/>
                      </a:pPr>
                      <a:r>
                        <a:rPr lang="en-US" sz="1600" b="1" i="0" dirty="0">
                          <a:latin typeface="Calibri"/>
                          <a:ea typeface="Calibri"/>
                          <a:cs typeface="Calibri"/>
                          <a:sym typeface="Calibri"/>
                        </a:rPr>
                        <a:t>ITIL</a:t>
                      </a:r>
                      <a:endParaRPr sz="1200" dirty="0"/>
                    </a:p>
                    <a:p>
                      <a:pPr marL="457200" marR="0" lvl="0" indent="-342900" algn="l" rtl="0">
                        <a:spcBef>
                          <a:spcPts val="0"/>
                        </a:spcBef>
                        <a:spcAft>
                          <a:spcPts val="0"/>
                        </a:spcAft>
                        <a:buSzPts val="1800"/>
                        <a:buFont typeface="Calibri"/>
                        <a:buChar char="•"/>
                      </a:pPr>
                      <a:r>
                        <a:rPr lang="en-US" sz="1600" dirty="0">
                          <a:latin typeface="Calibri"/>
                          <a:ea typeface="Calibri"/>
                          <a:cs typeface="Calibri"/>
                          <a:sym typeface="Calibri"/>
                        </a:rPr>
                        <a:t>“Good practices” in IT service management</a:t>
                      </a:r>
                      <a:endParaRPr sz="1200" dirty="0"/>
                    </a:p>
                    <a:p>
                      <a:pPr marL="457200" marR="0" lvl="0" indent="-342900" algn="l" rtl="0">
                        <a:spcBef>
                          <a:spcPts val="0"/>
                        </a:spcBef>
                        <a:spcAft>
                          <a:spcPts val="0"/>
                        </a:spcAft>
                        <a:buSzPts val="1800"/>
                        <a:buFont typeface="Calibri"/>
                        <a:buChar char="•"/>
                      </a:pPr>
                      <a:r>
                        <a:rPr lang="en-US" sz="1600" dirty="0">
                          <a:latin typeface="Calibri"/>
                          <a:ea typeface="Calibri"/>
                          <a:cs typeface="Calibri"/>
                          <a:sym typeface="Calibri"/>
                        </a:rPr>
                        <a:t>Descriptions of key principles, concepts and practices in ITSM</a:t>
                      </a:r>
                      <a:endParaRPr sz="1600" dirty="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dirty="0"/>
                    </a:p>
                    <a:p>
                      <a:pPr marL="457200" marR="0" lvl="0" indent="-342900" algn="l" rtl="0">
                        <a:lnSpc>
                          <a:spcPct val="100000"/>
                        </a:lnSpc>
                        <a:spcBef>
                          <a:spcPts val="0"/>
                        </a:spcBef>
                        <a:spcAft>
                          <a:spcPts val="0"/>
                        </a:spcAft>
                        <a:buSzPts val="1800"/>
                        <a:buFont typeface="Calibri"/>
                        <a:buChar char="•"/>
                      </a:pPr>
                      <a:r>
                        <a:rPr lang="en-US" sz="1600" dirty="0"/>
                        <a:t>Popular and wide-spread framework</a:t>
                      </a:r>
                      <a:endParaRPr sz="1600" dirty="0"/>
                    </a:p>
                    <a:p>
                      <a:pPr marL="457200" marR="0" lvl="0" indent="-342900" algn="l" rtl="0">
                        <a:lnSpc>
                          <a:spcPct val="100000"/>
                        </a:lnSpc>
                        <a:spcBef>
                          <a:spcPts val="0"/>
                        </a:spcBef>
                        <a:spcAft>
                          <a:spcPts val="0"/>
                        </a:spcAft>
                        <a:buSzPts val="1800"/>
                        <a:buFont typeface="Calibri"/>
                        <a:buChar char="•"/>
                      </a:pPr>
                      <a:r>
                        <a:rPr lang="en-US" sz="1600" dirty="0"/>
                        <a:t>Descriptive guidance -&gt; not auditable</a:t>
                      </a:r>
                      <a:endParaRPr sz="1600" dirty="0"/>
                    </a:p>
                  </a:txBody>
                  <a:tcPr marL="91450" marR="91450" marT="45725" marB="45725"/>
                </a:tc>
                <a:extLst>
                  <a:ext uri="{0D108BD9-81ED-4DB2-BD59-A6C34878D82A}">
                    <a16:rowId xmlns:a16="http://schemas.microsoft.com/office/drawing/2014/main" val="10000"/>
                  </a:ext>
                </a:extLst>
              </a:tr>
              <a:tr h="922625">
                <a:tc>
                  <a:txBody>
                    <a:bodyPr/>
                    <a:lstStyle/>
                    <a:p>
                      <a:pPr marL="0" marR="0" lvl="0" indent="0" algn="l" rtl="0">
                        <a:spcBef>
                          <a:spcPts val="0"/>
                        </a:spcBef>
                        <a:spcAft>
                          <a:spcPts val="0"/>
                        </a:spcAft>
                        <a:buNone/>
                      </a:pPr>
                      <a:r>
                        <a:rPr lang="en-US" sz="1600" b="1" i="0" dirty="0">
                          <a:latin typeface="Calibri"/>
                          <a:ea typeface="Calibri"/>
                          <a:cs typeface="Calibri"/>
                          <a:sym typeface="Calibri"/>
                        </a:rPr>
                        <a:t>ISO/IEC 20000</a:t>
                      </a:r>
                      <a:endParaRPr sz="1200" dirty="0"/>
                    </a:p>
                    <a:p>
                      <a:pPr marL="457200" marR="0" lvl="0" indent="-342900" algn="l" rtl="0">
                        <a:lnSpc>
                          <a:spcPct val="100000"/>
                        </a:lnSpc>
                        <a:spcBef>
                          <a:spcPts val="0"/>
                        </a:spcBef>
                        <a:spcAft>
                          <a:spcPts val="0"/>
                        </a:spcAft>
                        <a:buSzPts val="1800"/>
                        <a:buFont typeface="Calibri"/>
                        <a:buChar char="•"/>
                      </a:pPr>
                      <a:r>
                        <a:rPr lang="en-US" sz="1600" dirty="0"/>
                        <a:t>International standard for service management</a:t>
                      </a:r>
                      <a:endParaRPr sz="1600" dirty="0"/>
                    </a:p>
                    <a:p>
                      <a:pPr marL="457200" marR="0" lvl="0" indent="-342900" algn="l" rtl="0">
                        <a:lnSpc>
                          <a:spcPct val="100000"/>
                        </a:lnSpc>
                        <a:spcBef>
                          <a:spcPts val="0"/>
                        </a:spcBef>
                        <a:spcAft>
                          <a:spcPts val="0"/>
                        </a:spcAft>
                        <a:buSzPts val="1800"/>
                        <a:buFont typeface="Calibri"/>
                        <a:buChar char="•"/>
                      </a:pPr>
                      <a:r>
                        <a:rPr lang="en-US" sz="1600" dirty="0"/>
                        <a:t>Requirements for a service management system (SMS)</a:t>
                      </a:r>
                      <a:endParaRPr sz="1600" dirty="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dirty="0"/>
                    </a:p>
                    <a:p>
                      <a:pPr marL="457200" marR="0" lvl="0" indent="-342900" algn="l" rtl="0">
                        <a:lnSpc>
                          <a:spcPct val="100000"/>
                        </a:lnSpc>
                        <a:spcBef>
                          <a:spcPts val="0"/>
                        </a:spcBef>
                        <a:spcAft>
                          <a:spcPts val="0"/>
                        </a:spcAft>
                        <a:buSzPts val="1800"/>
                        <a:buFont typeface="Calibri"/>
                        <a:buChar char="•"/>
                      </a:pPr>
                      <a:r>
                        <a:rPr lang="en-US" sz="1600" dirty="0"/>
                        <a:t>Applicable to </a:t>
                      </a:r>
                      <a:r>
                        <a:rPr lang="en-US" sz="1600" dirty="0" err="1"/>
                        <a:t>organisations</a:t>
                      </a:r>
                      <a:r>
                        <a:rPr lang="en-US" sz="1600" dirty="0"/>
                        <a:t> providing IT services</a:t>
                      </a:r>
                      <a:endParaRPr sz="1600" dirty="0"/>
                    </a:p>
                    <a:p>
                      <a:pPr marL="457200" marR="0" lvl="0" indent="-342900" algn="l" rtl="0">
                        <a:lnSpc>
                          <a:spcPct val="100000"/>
                        </a:lnSpc>
                        <a:spcBef>
                          <a:spcPts val="0"/>
                        </a:spcBef>
                        <a:spcAft>
                          <a:spcPts val="0"/>
                        </a:spcAft>
                        <a:buSzPts val="1800"/>
                        <a:buFont typeface="Calibri"/>
                        <a:buChar char="•"/>
                      </a:pPr>
                      <a:r>
                        <a:rPr lang="en-US" sz="1600" dirty="0"/>
                        <a:t>Includes prescriptive guidance -&gt; auditable (also certifiable)</a:t>
                      </a:r>
                      <a:endParaRPr sz="1600" dirty="0"/>
                    </a:p>
                  </a:txBody>
                  <a:tcPr marL="91450" marR="91450" marT="45725" marB="45725"/>
                </a:tc>
                <a:extLst>
                  <a:ext uri="{0D108BD9-81ED-4DB2-BD59-A6C34878D82A}">
                    <a16:rowId xmlns:a16="http://schemas.microsoft.com/office/drawing/2014/main" val="10001"/>
                  </a:ext>
                </a:extLst>
              </a:tr>
              <a:tr h="1094250">
                <a:tc>
                  <a:txBody>
                    <a:bodyPr/>
                    <a:lstStyle/>
                    <a:p>
                      <a:pPr marL="0" marR="0" lvl="0" indent="0" algn="l" rtl="0">
                        <a:spcBef>
                          <a:spcPts val="0"/>
                        </a:spcBef>
                        <a:spcAft>
                          <a:spcPts val="0"/>
                        </a:spcAft>
                        <a:buNone/>
                      </a:pPr>
                      <a:r>
                        <a:rPr lang="en-US" sz="1600" b="1" i="0" dirty="0">
                          <a:latin typeface="Calibri"/>
                          <a:ea typeface="Calibri"/>
                          <a:cs typeface="Calibri"/>
                          <a:sym typeface="Calibri"/>
                        </a:rPr>
                        <a:t>ISO/IEC 27000</a:t>
                      </a:r>
                      <a:endParaRPr sz="1200" dirty="0"/>
                    </a:p>
                    <a:p>
                      <a:pPr marL="457200" marR="0" lvl="0" indent="-342900" algn="l" rtl="0">
                        <a:lnSpc>
                          <a:spcPct val="100000"/>
                        </a:lnSpc>
                        <a:spcBef>
                          <a:spcPts val="0"/>
                        </a:spcBef>
                        <a:spcAft>
                          <a:spcPts val="0"/>
                        </a:spcAft>
                        <a:buSzPts val="1800"/>
                        <a:buFont typeface="Calibri"/>
                        <a:buChar char="•"/>
                      </a:pPr>
                      <a:r>
                        <a:rPr lang="en-US" sz="1600" dirty="0"/>
                        <a:t>International standard for information security management</a:t>
                      </a:r>
                      <a:endParaRPr sz="1600" dirty="0"/>
                    </a:p>
                    <a:p>
                      <a:pPr marL="457200" marR="0" lvl="0" indent="-342900" algn="l" rtl="0">
                        <a:lnSpc>
                          <a:spcPct val="100000"/>
                        </a:lnSpc>
                        <a:spcBef>
                          <a:spcPts val="0"/>
                        </a:spcBef>
                        <a:spcAft>
                          <a:spcPts val="0"/>
                        </a:spcAft>
                        <a:buSzPts val="1800"/>
                        <a:buFont typeface="Calibri"/>
                        <a:buChar char="•"/>
                      </a:pPr>
                      <a:r>
                        <a:rPr lang="en-US" sz="1600" dirty="0"/>
                        <a:t>Requirements for an information security management system (ISMS)</a:t>
                      </a:r>
                      <a:endParaRPr sz="1600" dirty="0"/>
                    </a:p>
                    <a:p>
                      <a:pPr marL="457200" marR="0" lvl="0" indent="-342900" algn="l" rtl="0">
                        <a:lnSpc>
                          <a:spcPct val="100000"/>
                        </a:lnSpc>
                        <a:spcBef>
                          <a:spcPts val="0"/>
                        </a:spcBef>
                        <a:spcAft>
                          <a:spcPts val="0"/>
                        </a:spcAft>
                        <a:buSzPts val="1800"/>
                        <a:buFont typeface="Calibri"/>
                        <a:buChar char="•"/>
                      </a:pPr>
                      <a:r>
                        <a:rPr lang="en-US" sz="1600" dirty="0"/>
                        <a:t>Defines a number of security controls</a:t>
                      </a:r>
                      <a:endParaRPr sz="1600" dirty="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dirty="0"/>
                    </a:p>
                    <a:p>
                      <a:pPr marL="457200" marR="0" lvl="0" indent="-342900" algn="l" rtl="0">
                        <a:lnSpc>
                          <a:spcPct val="100000"/>
                        </a:lnSpc>
                        <a:spcBef>
                          <a:spcPts val="0"/>
                        </a:spcBef>
                        <a:spcAft>
                          <a:spcPts val="0"/>
                        </a:spcAft>
                        <a:buSzPts val="1800"/>
                        <a:buFont typeface="Calibri"/>
                        <a:buChar char="•"/>
                      </a:pPr>
                      <a:r>
                        <a:rPr lang="en-US" sz="1600" dirty="0"/>
                        <a:t>Applicable to all </a:t>
                      </a:r>
                      <a:r>
                        <a:rPr lang="en-US" sz="1600" dirty="0" err="1"/>
                        <a:t>organisations</a:t>
                      </a:r>
                      <a:r>
                        <a:rPr lang="en-US" sz="1600" dirty="0"/>
                        <a:t> and branches</a:t>
                      </a:r>
                      <a:endParaRPr sz="1600" dirty="0"/>
                    </a:p>
                    <a:p>
                      <a:pPr marL="457200" marR="0" lvl="0" indent="-342900" algn="l" rtl="0">
                        <a:lnSpc>
                          <a:spcPct val="100000"/>
                        </a:lnSpc>
                        <a:spcBef>
                          <a:spcPts val="0"/>
                        </a:spcBef>
                        <a:spcAft>
                          <a:spcPts val="0"/>
                        </a:spcAft>
                        <a:buSzPts val="1800"/>
                        <a:buFont typeface="Calibri"/>
                        <a:buChar char="•"/>
                      </a:pPr>
                      <a:r>
                        <a:rPr lang="en-US" sz="1600" dirty="0"/>
                        <a:t>Auditable, certifiable</a:t>
                      </a:r>
                      <a:endParaRPr sz="1600" dirty="0"/>
                    </a:p>
                  </a:txBody>
                  <a:tcPr marL="91450" marR="91450" marT="45725" marB="45725"/>
                </a:tc>
                <a:extLst>
                  <a:ext uri="{0D108BD9-81ED-4DB2-BD59-A6C34878D82A}">
                    <a16:rowId xmlns:a16="http://schemas.microsoft.com/office/drawing/2014/main" val="10002"/>
                  </a:ext>
                </a:extLst>
              </a:tr>
            </a:tbl>
          </a:graphicData>
        </a:graphic>
      </p:graphicFrame>
      <p:sp>
        <p:nvSpPr>
          <p:cNvPr id="1554" name="Google Shape;1554;p108"/>
          <p:cNvSpPr/>
          <p:nvPr/>
        </p:nvSpPr>
        <p:spPr>
          <a:xfrm>
            <a:off x="798865" y="1843949"/>
            <a:ext cx="1818909" cy="4297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ITIL</a:t>
            </a:r>
            <a:endParaRPr/>
          </a:p>
        </p:txBody>
      </p:sp>
      <p:sp>
        <p:nvSpPr>
          <p:cNvPr id="1555" name="Google Shape;1555;p108"/>
          <p:cNvSpPr/>
          <p:nvPr/>
        </p:nvSpPr>
        <p:spPr>
          <a:xfrm>
            <a:off x="798865" y="3326506"/>
            <a:ext cx="1818910" cy="42974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ISO/IEC 20000</a:t>
            </a:r>
            <a:endParaRPr/>
          </a:p>
        </p:txBody>
      </p:sp>
      <p:sp>
        <p:nvSpPr>
          <p:cNvPr id="1556" name="Google Shape;1556;p108"/>
          <p:cNvSpPr/>
          <p:nvPr/>
        </p:nvSpPr>
        <p:spPr>
          <a:xfrm>
            <a:off x="798865" y="4809064"/>
            <a:ext cx="1818910" cy="4297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ISO/IEC 27000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What is a process?</a:t>
            </a:r>
            <a:endParaRPr i="1"/>
          </a:p>
        </p:txBody>
      </p:sp>
      <p:sp>
        <p:nvSpPr>
          <p:cNvPr id="165" name="Google Shape;165;p1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342900" algn="l" rtl="0">
              <a:spcBef>
                <a:spcPts val="560"/>
              </a:spcBef>
              <a:spcAft>
                <a:spcPts val="0"/>
              </a:spcAft>
              <a:buClr>
                <a:schemeClr val="dk1"/>
              </a:buClr>
              <a:buSzPts val="2800"/>
              <a:buChar char="•"/>
            </a:pPr>
            <a:r>
              <a:rPr lang="en-US" sz="2400" dirty="0"/>
              <a:t>Key facts about ITSM processes:</a:t>
            </a:r>
            <a:endParaRPr sz="2400" dirty="0"/>
          </a:p>
          <a:p>
            <a:pPr marL="742950" lvl="1" indent="-285750" algn="l" rtl="0">
              <a:spcBef>
                <a:spcPts val="480"/>
              </a:spcBef>
              <a:spcAft>
                <a:spcPts val="0"/>
              </a:spcAft>
              <a:buClr>
                <a:schemeClr val="dk1"/>
              </a:buClr>
              <a:buSzPts val="2400"/>
              <a:buChar char="–"/>
            </a:pPr>
            <a:r>
              <a:rPr lang="en-US" sz="2000" dirty="0"/>
              <a:t>ITSM processes support the delivery of IT services.</a:t>
            </a:r>
            <a:endParaRPr sz="2000" dirty="0"/>
          </a:p>
          <a:p>
            <a:pPr marL="742950" lvl="1" indent="-285750" algn="l" rtl="0">
              <a:spcBef>
                <a:spcPts val="480"/>
              </a:spcBef>
              <a:spcAft>
                <a:spcPts val="0"/>
              </a:spcAft>
              <a:buClr>
                <a:schemeClr val="dk1"/>
              </a:buClr>
              <a:buSzPts val="2400"/>
              <a:buChar char="–"/>
            </a:pPr>
            <a:r>
              <a:rPr lang="en-US" sz="2000" dirty="0"/>
              <a:t>To provide one IT service to a customer, often several processes are needed.</a:t>
            </a:r>
            <a:endParaRPr sz="2000" dirty="0"/>
          </a:p>
          <a:p>
            <a:pPr marL="742950" lvl="1" indent="-285750" algn="l" rtl="0">
              <a:spcBef>
                <a:spcPts val="480"/>
              </a:spcBef>
              <a:spcAft>
                <a:spcPts val="0"/>
              </a:spcAft>
              <a:buClr>
                <a:schemeClr val="dk1"/>
              </a:buClr>
              <a:buSzPts val="2400"/>
              <a:buChar char="–"/>
            </a:pPr>
            <a:r>
              <a:rPr lang="en-US" sz="2000" dirty="0"/>
              <a:t>An IT service being successfully delivered is the result from many processes successfully operating and interacting.</a:t>
            </a:r>
            <a:endParaRPr sz="2000" dirty="0"/>
          </a:p>
          <a:p>
            <a:pPr marL="342900" lvl="0" indent="-342900" algn="l" rtl="0">
              <a:spcBef>
                <a:spcPts val="560"/>
              </a:spcBef>
              <a:spcAft>
                <a:spcPts val="0"/>
              </a:spcAft>
              <a:buClr>
                <a:schemeClr val="dk1"/>
              </a:buClr>
              <a:buSzPts val="2800"/>
              <a:buChar char="•"/>
            </a:pPr>
            <a:r>
              <a:rPr lang="en-US" sz="2400" dirty="0"/>
              <a:t>The ITSM processes of an IT service provider are part of the </a:t>
            </a:r>
            <a:br>
              <a:rPr lang="en-US" sz="2400" dirty="0"/>
            </a:br>
            <a:r>
              <a:rPr lang="en-US" sz="2400" b="1" dirty="0"/>
              <a:t>service management system (SMS)</a:t>
            </a:r>
            <a:r>
              <a:rPr lang="en-US" sz="2400" dirty="0"/>
              <a:t>. </a:t>
            </a:r>
            <a:endParaRPr sz="2400" dirty="0"/>
          </a:p>
        </p:txBody>
      </p:sp>
      <p:sp>
        <p:nvSpPr>
          <p:cNvPr id="166" name="Google Shape;166;p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aphicFrame>
        <p:nvGraphicFramePr>
          <p:cNvPr id="167" name="Google Shape;167;p11"/>
          <p:cNvGraphicFramePr/>
          <p:nvPr>
            <p:extLst>
              <p:ext uri="{D42A27DB-BD31-4B8C-83A1-F6EECF244321}">
                <p14:modId xmlns:p14="http://schemas.microsoft.com/office/powerpoint/2010/main" val="1047778645"/>
              </p:ext>
            </p:extLst>
          </p:nvPr>
        </p:nvGraphicFramePr>
        <p:xfrm>
          <a:off x="609600" y="1696601"/>
          <a:ext cx="10972800" cy="1187575"/>
        </p:xfrm>
        <a:graphic>
          <a:graphicData uri="http://schemas.openxmlformats.org/drawingml/2006/table">
            <a:tbl>
              <a:tblPr firstRow="1" firstCol="1" bandRow="1">
                <a:noFill/>
                <a:tableStyleId>{FEED5B31-8EE9-4602-9EFF-AED3B21F7FA9}</a:tableStyleId>
              </a:tblPr>
              <a:tblGrid>
                <a:gridCol w="10972800">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latin typeface="Calibri"/>
                          <a:ea typeface="Calibri"/>
                          <a:cs typeface="Calibri"/>
                          <a:sym typeface="Calibri"/>
                        </a:rPr>
                        <a:t>Process:</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Set of </a:t>
                      </a:r>
                      <a:r>
                        <a:rPr lang="en-US" sz="1800" b="0" i="0" u="none" strike="noStrike" cap="none" dirty="0">
                          <a:solidFill>
                            <a:schemeClr val="dk1"/>
                          </a:solidFill>
                          <a:latin typeface="Calibri"/>
                          <a:ea typeface="Calibri"/>
                          <a:cs typeface="Calibri"/>
                          <a:sym typeface="Calibri"/>
                        </a:rPr>
                        <a:t>activities</a:t>
                      </a:r>
                      <a:r>
                        <a:rPr lang="en-US" sz="1800" b="0" u="none" strike="noStrike" cap="none" dirty="0">
                          <a:solidFill>
                            <a:schemeClr val="dk1"/>
                          </a:solidFill>
                          <a:latin typeface="Calibri"/>
                          <a:ea typeface="Calibri"/>
                          <a:cs typeface="Calibri"/>
                          <a:sym typeface="Calibri"/>
                        </a:rPr>
                        <a:t> that bring about a specific objective or set of results from a set of defined inputs.</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Organisational structure vs. process</a:t>
            </a:r>
            <a:endParaRPr/>
          </a:p>
        </p:txBody>
      </p:sp>
      <p:sp>
        <p:nvSpPr>
          <p:cNvPr id="174" name="Google Shape;174;p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pSp>
        <p:nvGrpSpPr>
          <p:cNvPr id="175" name="Google Shape;175;p12"/>
          <p:cNvGrpSpPr/>
          <p:nvPr/>
        </p:nvGrpSpPr>
        <p:grpSpPr>
          <a:xfrm>
            <a:off x="1977682" y="2168869"/>
            <a:ext cx="8136176" cy="3578938"/>
            <a:chOff x="528" y="543266"/>
            <a:chExt cx="8136176" cy="3578938"/>
          </a:xfrm>
        </p:grpSpPr>
        <p:sp>
          <p:nvSpPr>
            <p:cNvPr id="176" name="Google Shape;176;p12"/>
            <p:cNvSpPr/>
            <p:nvPr/>
          </p:nvSpPr>
          <p:spPr>
            <a:xfrm>
              <a:off x="6795584" y="1839827"/>
              <a:ext cx="22352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77" name="Google Shape;177;p12"/>
            <p:cNvSpPr/>
            <p:nvPr/>
          </p:nvSpPr>
          <p:spPr>
            <a:xfrm>
              <a:off x="6795584" y="1839827"/>
              <a:ext cx="22352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78" name="Google Shape;178;p12"/>
            <p:cNvSpPr/>
            <p:nvPr/>
          </p:nvSpPr>
          <p:spPr>
            <a:xfrm>
              <a:off x="4068617" y="1079035"/>
              <a:ext cx="3323020"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53963"/>
              </a:solidFill>
              <a:prstDash val="solid"/>
              <a:round/>
              <a:headEnd type="none" w="sm" len="sm"/>
              <a:tailEnd type="none" w="sm" len="sm"/>
            </a:ln>
          </p:spPr>
        </p:sp>
        <p:sp>
          <p:nvSpPr>
            <p:cNvPr id="179" name="Google Shape;179;p12"/>
            <p:cNvSpPr/>
            <p:nvPr/>
          </p:nvSpPr>
          <p:spPr>
            <a:xfrm>
              <a:off x="5561812" y="2600620"/>
              <a:ext cx="16073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80" name="Google Shape;180;p12"/>
            <p:cNvSpPr/>
            <p:nvPr/>
          </p:nvSpPr>
          <p:spPr>
            <a:xfrm>
              <a:off x="5561812" y="2600620"/>
              <a:ext cx="16073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81" name="Google Shape;181;p12"/>
            <p:cNvSpPr/>
            <p:nvPr/>
          </p:nvSpPr>
          <p:spPr>
            <a:xfrm>
              <a:off x="4693866" y="1839827"/>
              <a:ext cx="1296561"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C4170"/>
              </a:solidFill>
              <a:prstDash val="solid"/>
              <a:round/>
              <a:headEnd type="none" w="sm" len="sm"/>
              <a:tailEnd type="none" w="sm" len="sm"/>
            </a:ln>
          </p:spPr>
        </p:sp>
        <p:sp>
          <p:nvSpPr>
            <p:cNvPr id="182" name="Google Shape;182;p12"/>
            <p:cNvSpPr/>
            <p:nvPr/>
          </p:nvSpPr>
          <p:spPr>
            <a:xfrm>
              <a:off x="4648146" y="1839827"/>
              <a:ext cx="91440" cy="225023"/>
            </a:xfrm>
            <a:custGeom>
              <a:avLst/>
              <a:gdLst/>
              <a:ahLst/>
              <a:cxnLst/>
              <a:rect l="l" t="t" r="r" b="b"/>
              <a:pathLst>
                <a:path w="120000" h="120000" extrusionOk="0">
                  <a:moveTo>
                    <a:pt x="60000" y="0"/>
                  </a:moveTo>
                  <a:lnTo>
                    <a:pt x="60000" y="120000"/>
                  </a:lnTo>
                </a:path>
              </a:pathLst>
            </a:custGeom>
            <a:noFill/>
            <a:ln w="25400" cap="flat" cmpd="sng">
              <a:solidFill>
                <a:srgbClr val="1C4170"/>
              </a:solidFill>
              <a:prstDash val="solid"/>
              <a:round/>
              <a:headEnd type="none" w="sm" len="sm"/>
              <a:tailEnd type="none" w="sm" len="sm"/>
            </a:ln>
          </p:spPr>
        </p:sp>
        <p:sp>
          <p:nvSpPr>
            <p:cNvPr id="183" name="Google Shape;183;p12"/>
            <p:cNvSpPr/>
            <p:nvPr/>
          </p:nvSpPr>
          <p:spPr>
            <a:xfrm>
              <a:off x="3397304" y="1839827"/>
              <a:ext cx="1296561"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C4170"/>
              </a:solidFill>
              <a:prstDash val="solid"/>
              <a:round/>
              <a:headEnd type="none" w="sm" len="sm"/>
              <a:tailEnd type="none" w="sm" len="sm"/>
            </a:ln>
          </p:spPr>
        </p:sp>
        <p:sp>
          <p:nvSpPr>
            <p:cNvPr id="184" name="Google Shape;184;p12"/>
            <p:cNvSpPr/>
            <p:nvPr/>
          </p:nvSpPr>
          <p:spPr>
            <a:xfrm>
              <a:off x="4068617" y="1079035"/>
              <a:ext cx="625249"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53963"/>
              </a:solidFill>
              <a:prstDash val="solid"/>
              <a:round/>
              <a:headEnd type="none" w="sm" len="sm"/>
              <a:tailEnd type="none" w="sm" len="sm"/>
            </a:ln>
          </p:spPr>
        </p:sp>
        <p:sp>
          <p:nvSpPr>
            <p:cNvPr id="185" name="Google Shape;185;p12"/>
            <p:cNvSpPr/>
            <p:nvPr/>
          </p:nvSpPr>
          <p:spPr>
            <a:xfrm>
              <a:off x="1404243" y="1839827"/>
              <a:ext cx="16073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86" name="Google Shape;186;p12"/>
            <p:cNvSpPr/>
            <p:nvPr/>
          </p:nvSpPr>
          <p:spPr>
            <a:xfrm>
              <a:off x="1404243" y="1839827"/>
              <a:ext cx="16073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sp>
        <p:sp>
          <p:nvSpPr>
            <p:cNvPr id="187" name="Google Shape;187;p12"/>
            <p:cNvSpPr/>
            <p:nvPr/>
          </p:nvSpPr>
          <p:spPr>
            <a:xfrm>
              <a:off x="1832859" y="1079035"/>
              <a:ext cx="2235757"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53963"/>
              </a:solidFill>
              <a:prstDash val="solid"/>
              <a:round/>
              <a:headEnd type="none" w="sm" len="sm"/>
              <a:tailEnd type="none" w="sm" len="sm"/>
            </a:ln>
          </p:spPr>
        </p:sp>
        <p:sp>
          <p:nvSpPr>
            <p:cNvPr id="188" name="Google Shape;188;p12"/>
            <p:cNvSpPr/>
            <p:nvPr/>
          </p:nvSpPr>
          <p:spPr>
            <a:xfrm>
              <a:off x="536297" y="1079035"/>
              <a:ext cx="3532319"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53963"/>
              </a:solidFill>
              <a:prstDash val="solid"/>
              <a:round/>
              <a:headEnd type="none" w="sm" len="sm"/>
              <a:tailEnd type="none" w="sm" len="sm"/>
            </a:ln>
          </p:spPr>
        </p:sp>
        <p:sp>
          <p:nvSpPr>
            <p:cNvPr id="189" name="Google Shape;189;p12"/>
            <p:cNvSpPr/>
            <p:nvPr/>
          </p:nvSpPr>
          <p:spPr>
            <a:xfrm>
              <a:off x="3532847" y="543266"/>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p:nvPr/>
          </p:nvSpPr>
          <p:spPr>
            <a:xfrm>
              <a:off x="3532847" y="543266"/>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Top management</a:t>
              </a:r>
              <a:endParaRPr sz="1200"/>
            </a:p>
          </p:txBody>
        </p:sp>
        <p:sp>
          <p:nvSpPr>
            <p:cNvPr id="191" name="Google Shape;191;p12"/>
            <p:cNvSpPr/>
            <p:nvPr/>
          </p:nvSpPr>
          <p:spPr>
            <a:xfrm>
              <a:off x="528"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2"/>
            <p:cNvSpPr txBox="1"/>
            <p:nvPr/>
          </p:nvSpPr>
          <p:spPr>
            <a:xfrm>
              <a:off x="528"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Service desk</a:t>
              </a:r>
              <a:endParaRPr sz="1200" dirty="0"/>
            </a:p>
          </p:txBody>
        </p:sp>
        <p:sp>
          <p:nvSpPr>
            <p:cNvPr id="193" name="Google Shape;193;p12"/>
            <p:cNvSpPr/>
            <p:nvPr/>
          </p:nvSpPr>
          <p:spPr>
            <a:xfrm>
              <a:off x="1297090"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2"/>
            <p:cNvSpPr txBox="1"/>
            <p:nvPr/>
          </p:nvSpPr>
          <p:spPr>
            <a:xfrm>
              <a:off x="1297090"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Client operations</a:t>
              </a:r>
              <a:endParaRPr sz="1200" dirty="0"/>
            </a:p>
          </p:txBody>
        </p:sp>
        <p:sp>
          <p:nvSpPr>
            <p:cNvPr id="195" name="Google Shape;195;p12"/>
            <p:cNvSpPr/>
            <p:nvPr/>
          </p:nvSpPr>
          <p:spPr>
            <a:xfrm>
              <a:off x="1564974"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txBox="1"/>
            <p:nvPr/>
          </p:nvSpPr>
          <p:spPr>
            <a:xfrm>
              <a:off x="1564974"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Mobile devices</a:t>
              </a:r>
              <a:endParaRPr sz="1200"/>
            </a:p>
          </p:txBody>
        </p:sp>
        <p:sp>
          <p:nvSpPr>
            <p:cNvPr id="197" name="Google Shape;197;p12"/>
            <p:cNvSpPr/>
            <p:nvPr/>
          </p:nvSpPr>
          <p:spPr>
            <a:xfrm>
              <a:off x="1564974"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txBox="1"/>
            <p:nvPr/>
          </p:nvSpPr>
          <p:spPr>
            <a:xfrm>
              <a:off x="1564974"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Desktop support</a:t>
              </a:r>
              <a:endParaRPr sz="1200" dirty="0"/>
            </a:p>
          </p:txBody>
        </p:sp>
        <p:sp>
          <p:nvSpPr>
            <p:cNvPr id="199" name="Google Shape;199;p12"/>
            <p:cNvSpPr/>
            <p:nvPr/>
          </p:nvSpPr>
          <p:spPr>
            <a:xfrm>
              <a:off x="4158097"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txBox="1"/>
            <p:nvPr/>
          </p:nvSpPr>
          <p:spPr>
            <a:xfrm>
              <a:off x="4158097"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Server operations</a:t>
              </a:r>
              <a:endParaRPr sz="1200"/>
            </a:p>
          </p:txBody>
        </p:sp>
        <p:sp>
          <p:nvSpPr>
            <p:cNvPr id="201" name="Google Shape;201;p12"/>
            <p:cNvSpPr/>
            <p:nvPr/>
          </p:nvSpPr>
          <p:spPr>
            <a:xfrm>
              <a:off x="2861535"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txBox="1"/>
            <p:nvPr/>
          </p:nvSpPr>
          <p:spPr>
            <a:xfrm>
              <a:off x="2861535"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DB servers</a:t>
              </a:r>
              <a:endParaRPr sz="1200"/>
            </a:p>
          </p:txBody>
        </p:sp>
        <p:sp>
          <p:nvSpPr>
            <p:cNvPr id="203" name="Google Shape;203;p12"/>
            <p:cNvSpPr/>
            <p:nvPr/>
          </p:nvSpPr>
          <p:spPr>
            <a:xfrm>
              <a:off x="4158097"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txBox="1"/>
            <p:nvPr/>
          </p:nvSpPr>
          <p:spPr>
            <a:xfrm>
              <a:off x="4158097"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Web servers</a:t>
              </a:r>
              <a:endParaRPr sz="1200"/>
            </a:p>
          </p:txBody>
        </p:sp>
        <p:sp>
          <p:nvSpPr>
            <p:cNvPr id="205" name="Google Shape;205;p12"/>
            <p:cNvSpPr/>
            <p:nvPr/>
          </p:nvSpPr>
          <p:spPr>
            <a:xfrm>
              <a:off x="5454658"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txBox="1"/>
            <p:nvPr/>
          </p:nvSpPr>
          <p:spPr>
            <a:xfrm>
              <a:off x="5454658"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Application servers</a:t>
              </a:r>
              <a:endParaRPr sz="1200" dirty="0"/>
            </a:p>
          </p:txBody>
        </p:sp>
        <p:sp>
          <p:nvSpPr>
            <p:cNvPr id="207" name="Google Shape;207;p12"/>
            <p:cNvSpPr/>
            <p:nvPr/>
          </p:nvSpPr>
          <p:spPr>
            <a:xfrm>
              <a:off x="5722542"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txBox="1"/>
            <p:nvPr/>
          </p:nvSpPr>
          <p:spPr>
            <a:xfrm>
              <a:off x="5722542"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ERP</a:t>
              </a:r>
              <a:endParaRPr sz="1200"/>
            </a:p>
          </p:txBody>
        </p:sp>
        <p:sp>
          <p:nvSpPr>
            <p:cNvPr id="209" name="Google Shape;209;p12"/>
            <p:cNvSpPr/>
            <p:nvPr/>
          </p:nvSpPr>
          <p:spPr>
            <a:xfrm>
              <a:off x="5722542" y="3586435"/>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2"/>
            <p:cNvSpPr txBox="1"/>
            <p:nvPr/>
          </p:nvSpPr>
          <p:spPr>
            <a:xfrm>
              <a:off x="5722542" y="3586435"/>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CRM</a:t>
              </a:r>
              <a:endParaRPr sz="1200"/>
            </a:p>
          </p:txBody>
        </p:sp>
        <p:sp>
          <p:nvSpPr>
            <p:cNvPr id="211" name="Google Shape;211;p12"/>
            <p:cNvSpPr/>
            <p:nvPr/>
          </p:nvSpPr>
          <p:spPr>
            <a:xfrm>
              <a:off x="6646570" y="1304058"/>
              <a:ext cx="1490134"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2"/>
            <p:cNvSpPr txBox="1"/>
            <p:nvPr/>
          </p:nvSpPr>
          <p:spPr>
            <a:xfrm>
              <a:off x="6646570" y="1304058"/>
              <a:ext cx="1490134"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a:solidFill>
                    <a:schemeClr val="lt1"/>
                  </a:solidFill>
                  <a:latin typeface="Calibri"/>
                  <a:ea typeface="Calibri"/>
                  <a:cs typeface="Calibri"/>
                  <a:sym typeface="Calibri"/>
                </a:rPr>
                <a:t>Communication networks</a:t>
              </a:r>
              <a:endParaRPr sz="1200"/>
            </a:p>
          </p:txBody>
        </p:sp>
        <p:sp>
          <p:nvSpPr>
            <p:cNvPr id="213" name="Google Shape;213;p12"/>
            <p:cNvSpPr/>
            <p:nvPr/>
          </p:nvSpPr>
          <p:spPr>
            <a:xfrm>
              <a:off x="7019104"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2"/>
            <p:cNvSpPr txBox="1"/>
            <p:nvPr/>
          </p:nvSpPr>
          <p:spPr>
            <a:xfrm>
              <a:off x="7019104"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Network planning</a:t>
              </a:r>
              <a:endParaRPr sz="1200" dirty="0"/>
            </a:p>
          </p:txBody>
        </p:sp>
        <p:sp>
          <p:nvSpPr>
            <p:cNvPr id="215" name="Google Shape;215;p12"/>
            <p:cNvSpPr/>
            <p:nvPr/>
          </p:nvSpPr>
          <p:spPr>
            <a:xfrm>
              <a:off x="7019104"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2"/>
            <p:cNvSpPr txBox="1"/>
            <p:nvPr/>
          </p:nvSpPr>
          <p:spPr>
            <a:xfrm>
              <a:off x="7019104"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200" dirty="0">
                  <a:solidFill>
                    <a:schemeClr val="lt1"/>
                  </a:solidFill>
                  <a:latin typeface="Calibri"/>
                  <a:ea typeface="Calibri"/>
                  <a:cs typeface="Calibri"/>
                  <a:sym typeface="Calibri"/>
                </a:rPr>
                <a:t>Network maintenance</a:t>
              </a:r>
              <a:endParaRPr sz="1200" dirty="0"/>
            </a:p>
          </p:txBody>
        </p:sp>
      </p:grpSp>
      <p:cxnSp>
        <p:nvCxnSpPr>
          <p:cNvPr id="217" name="Google Shape;217;p12"/>
          <p:cNvCxnSpPr>
            <a:stCxn id="218" idx="6"/>
            <a:endCxn id="219" idx="2"/>
          </p:cNvCxnSpPr>
          <p:nvPr/>
        </p:nvCxnSpPr>
        <p:spPr>
          <a:xfrm>
            <a:off x="3171777" y="2926841"/>
            <a:ext cx="1573200" cy="766800"/>
          </a:xfrm>
          <a:prstGeom prst="bentConnector3">
            <a:avLst>
              <a:gd name="adj1" fmla="val 77451"/>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218" name="Google Shape;218;p12"/>
          <p:cNvSpPr/>
          <p:nvPr/>
        </p:nvSpPr>
        <p:spPr>
          <a:xfrm>
            <a:off x="2847777" y="2764841"/>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219" name="Google Shape;219;p12"/>
          <p:cNvSpPr/>
          <p:nvPr/>
        </p:nvSpPr>
        <p:spPr>
          <a:xfrm>
            <a:off x="4745088" y="3531783"/>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cxnSp>
        <p:nvCxnSpPr>
          <p:cNvPr id="220" name="Google Shape;220;p12"/>
          <p:cNvCxnSpPr>
            <a:stCxn id="219" idx="6"/>
            <a:endCxn id="221" idx="2"/>
          </p:cNvCxnSpPr>
          <p:nvPr/>
        </p:nvCxnSpPr>
        <p:spPr>
          <a:xfrm>
            <a:off x="5069088" y="3693783"/>
            <a:ext cx="3825900" cy="830100"/>
          </a:xfrm>
          <a:prstGeom prst="bentConnector3">
            <a:avLst>
              <a:gd name="adj1" fmla="val 50000"/>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221" name="Google Shape;221;p12"/>
          <p:cNvSpPr/>
          <p:nvPr/>
        </p:nvSpPr>
        <p:spPr>
          <a:xfrm>
            <a:off x="8895011" y="4361767"/>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cxnSp>
        <p:nvCxnSpPr>
          <p:cNvPr id="222" name="Google Shape;222;p12"/>
          <p:cNvCxnSpPr>
            <a:stCxn id="221" idx="4"/>
            <a:endCxn id="223" idx="6"/>
          </p:cNvCxnSpPr>
          <p:nvPr/>
        </p:nvCxnSpPr>
        <p:spPr>
          <a:xfrm rot="5400000">
            <a:off x="6775661" y="2687617"/>
            <a:ext cx="283200" cy="4279500"/>
          </a:xfrm>
          <a:prstGeom prst="bentConnector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223" name="Google Shape;223;p12"/>
          <p:cNvSpPr/>
          <p:nvPr/>
        </p:nvSpPr>
        <p:spPr>
          <a:xfrm>
            <a:off x="4453484" y="4806837"/>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cxnSp>
        <p:nvCxnSpPr>
          <p:cNvPr id="224" name="Google Shape;224;p12"/>
          <p:cNvCxnSpPr>
            <a:stCxn id="223" idx="2"/>
            <a:endCxn id="225" idx="4"/>
          </p:cNvCxnSpPr>
          <p:nvPr/>
        </p:nvCxnSpPr>
        <p:spPr>
          <a:xfrm rot="10800000">
            <a:off x="3019184" y="3695037"/>
            <a:ext cx="1434300" cy="1273800"/>
          </a:xfrm>
          <a:prstGeom prst="bentConnector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225" name="Google Shape;225;p12"/>
          <p:cNvSpPr/>
          <p:nvPr/>
        </p:nvSpPr>
        <p:spPr>
          <a:xfrm>
            <a:off x="2857054" y="3371018"/>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Most important elements of a process</a:t>
            </a:r>
            <a:endParaRPr/>
          </a:p>
        </p:txBody>
      </p:sp>
      <p:grpSp>
        <p:nvGrpSpPr>
          <p:cNvPr id="232" name="Google Shape;232;p13"/>
          <p:cNvGrpSpPr/>
          <p:nvPr/>
        </p:nvGrpSpPr>
        <p:grpSpPr>
          <a:xfrm>
            <a:off x="3134177" y="1906124"/>
            <a:ext cx="5923645" cy="4415373"/>
            <a:chOff x="1152977" y="1121"/>
            <a:chExt cx="5923645" cy="4415373"/>
          </a:xfrm>
        </p:grpSpPr>
        <p:sp>
          <p:nvSpPr>
            <p:cNvPr id="233" name="Google Shape;233;p13"/>
            <p:cNvSpPr/>
            <p:nvPr/>
          </p:nvSpPr>
          <p:spPr>
            <a:xfrm rot="10800000">
              <a:off x="1603938" y="1121"/>
              <a:ext cx="5472684" cy="90192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txBox="1"/>
            <p:nvPr/>
          </p:nvSpPr>
          <p:spPr>
            <a:xfrm>
              <a:off x="1829418" y="1121"/>
              <a:ext cx="5247204" cy="901920"/>
            </a:xfrm>
            <a:prstGeom prst="rect">
              <a:avLst/>
            </a:prstGeom>
            <a:noFill/>
            <a:ln>
              <a:noFill/>
            </a:ln>
          </p:spPr>
          <p:txBody>
            <a:bodyPr spcFirstLastPara="1" wrap="square" lIns="397700"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000" dirty="0">
                  <a:solidFill>
                    <a:schemeClr val="lt1"/>
                  </a:solidFill>
                  <a:latin typeface="Calibri"/>
                  <a:ea typeface="Calibri"/>
                  <a:cs typeface="Calibri"/>
                  <a:sym typeface="Calibri"/>
                </a:rPr>
                <a:t>Objectives</a:t>
              </a:r>
              <a:endParaRPr sz="1100" dirty="0"/>
            </a:p>
          </p:txBody>
        </p:sp>
        <p:sp>
          <p:nvSpPr>
            <p:cNvPr id="235" name="Google Shape;235;p13"/>
            <p:cNvSpPr/>
            <p:nvPr/>
          </p:nvSpPr>
          <p:spPr>
            <a:xfrm>
              <a:off x="1152977" y="1121"/>
              <a:ext cx="901920" cy="90192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rot="10800000">
              <a:off x="1603938" y="1172272"/>
              <a:ext cx="5472684" cy="90192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txBox="1"/>
            <p:nvPr/>
          </p:nvSpPr>
          <p:spPr>
            <a:xfrm>
              <a:off x="1829418" y="1172272"/>
              <a:ext cx="5247204" cy="901920"/>
            </a:xfrm>
            <a:prstGeom prst="rect">
              <a:avLst/>
            </a:prstGeom>
            <a:noFill/>
            <a:ln>
              <a:noFill/>
            </a:ln>
          </p:spPr>
          <p:txBody>
            <a:bodyPr spcFirstLastPara="1" wrap="square" lIns="397700"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000" dirty="0">
                  <a:solidFill>
                    <a:schemeClr val="lt1"/>
                  </a:solidFill>
                  <a:latin typeface="Calibri"/>
                  <a:ea typeface="Calibri"/>
                  <a:cs typeface="Calibri"/>
                  <a:sym typeface="Calibri"/>
                </a:rPr>
                <a:t>Clearly defined inputs, triggers and outputs</a:t>
              </a:r>
              <a:endParaRPr sz="1100" dirty="0"/>
            </a:p>
          </p:txBody>
        </p:sp>
        <p:sp>
          <p:nvSpPr>
            <p:cNvPr id="238" name="Google Shape;238;p13"/>
            <p:cNvSpPr/>
            <p:nvPr/>
          </p:nvSpPr>
          <p:spPr>
            <a:xfrm>
              <a:off x="1152977" y="1172272"/>
              <a:ext cx="901920" cy="901920"/>
            </a:xfrm>
            <a:prstGeom prst="ellipse">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rot="10800000">
              <a:off x="1603938" y="2343423"/>
              <a:ext cx="5472684" cy="90192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txBox="1"/>
            <p:nvPr/>
          </p:nvSpPr>
          <p:spPr>
            <a:xfrm>
              <a:off x="1829418" y="2343423"/>
              <a:ext cx="5247204" cy="901920"/>
            </a:xfrm>
            <a:prstGeom prst="rect">
              <a:avLst/>
            </a:prstGeom>
            <a:noFill/>
            <a:ln>
              <a:noFill/>
            </a:ln>
          </p:spPr>
          <p:txBody>
            <a:bodyPr spcFirstLastPara="1" wrap="square" lIns="397700"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000" dirty="0">
                  <a:solidFill>
                    <a:schemeClr val="lt1"/>
                  </a:solidFill>
                  <a:latin typeface="Calibri"/>
                  <a:ea typeface="Calibri"/>
                  <a:cs typeface="Calibri"/>
                  <a:sym typeface="Calibri"/>
                </a:rPr>
                <a:t>Activities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(across different organizational units)</a:t>
              </a:r>
              <a:endParaRPr sz="2000" dirty="0">
                <a:solidFill>
                  <a:schemeClr val="lt1"/>
                </a:solidFill>
                <a:latin typeface="Calibri"/>
                <a:ea typeface="Calibri"/>
                <a:cs typeface="Calibri"/>
                <a:sym typeface="Calibri"/>
              </a:endParaRPr>
            </a:p>
          </p:txBody>
        </p:sp>
        <p:sp>
          <p:nvSpPr>
            <p:cNvPr id="241" name="Google Shape;241;p13"/>
            <p:cNvSpPr/>
            <p:nvPr/>
          </p:nvSpPr>
          <p:spPr>
            <a:xfrm>
              <a:off x="1152977" y="2343423"/>
              <a:ext cx="901920" cy="901920"/>
            </a:xfrm>
            <a:prstGeom prst="ellipse">
              <a:avLst/>
            </a:prstGeom>
            <a:blipFill rotWithShape="1">
              <a:blip r:embed="rId5">
                <a:alphaModFix/>
              </a:blip>
              <a:stretch>
                <a:fillRect l="-31998" r="-31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rot="10800000">
              <a:off x="1603938" y="3514574"/>
              <a:ext cx="5472684" cy="90192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txBox="1"/>
            <p:nvPr/>
          </p:nvSpPr>
          <p:spPr>
            <a:xfrm>
              <a:off x="1829418" y="3514574"/>
              <a:ext cx="5247204" cy="901920"/>
            </a:xfrm>
            <a:prstGeom prst="rect">
              <a:avLst/>
            </a:prstGeom>
            <a:noFill/>
            <a:ln>
              <a:noFill/>
            </a:ln>
          </p:spPr>
          <p:txBody>
            <a:bodyPr spcFirstLastPara="1" wrap="square" lIns="397700"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000" dirty="0">
                  <a:solidFill>
                    <a:schemeClr val="lt1"/>
                  </a:solidFill>
                  <a:latin typeface="Calibri"/>
                  <a:ea typeface="Calibri"/>
                  <a:cs typeface="Calibri"/>
                  <a:sym typeface="Calibri"/>
                </a:rPr>
                <a:t>Roles and responsibilities</a:t>
              </a:r>
              <a:endParaRPr sz="2000" dirty="0">
                <a:solidFill>
                  <a:schemeClr val="lt1"/>
                </a:solidFill>
                <a:latin typeface="Calibri"/>
                <a:ea typeface="Calibri"/>
                <a:cs typeface="Calibri"/>
                <a:sym typeface="Calibri"/>
              </a:endParaRPr>
            </a:p>
          </p:txBody>
        </p:sp>
        <p:sp>
          <p:nvSpPr>
            <p:cNvPr id="244" name="Google Shape;244;p13"/>
            <p:cNvSpPr/>
            <p:nvPr/>
          </p:nvSpPr>
          <p:spPr>
            <a:xfrm>
              <a:off x="1152977" y="3514574"/>
              <a:ext cx="901920" cy="901920"/>
            </a:xfrm>
            <a:prstGeom prst="ellipse">
              <a:avLst/>
            </a:prstGeom>
            <a:blipFill rotWithShape="1">
              <a:blip r:embed="rId6">
                <a:alphaModFix/>
              </a:blip>
              <a:stretch>
                <a:fillRect l="-2999" r="-2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management system (SMS): Overview</a:t>
            </a:r>
            <a:endParaRPr/>
          </a:p>
        </p:txBody>
      </p:sp>
      <p:sp>
        <p:nvSpPr>
          <p:cNvPr id="252" name="Google Shape;252;p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53" name="Google Shape;253;p14"/>
          <p:cNvSpPr/>
          <p:nvPr/>
        </p:nvSpPr>
        <p:spPr>
          <a:xfrm>
            <a:off x="4890182" y="5501563"/>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p:txBody>
      </p:sp>
      <p:sp>
        <p:nvSpPr>
          <p:cNvPr id="254" name="Google Shape;254;p14"/>
          <p:cNvSpPr/>
          <p:nvPr/>
        </p:nvSpPr>
        <p:spPr>
          <a:xfrm>
            <a:off x="4088018"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14"/>
          <p:cNvSpPr/>
          <p:nvPr/>
        </p:nvSpPr>
        <p:spPr>
          <a:xfrm>
            <a:off x="4879627"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14"/>
          <p:cNvSpPr/>
          <p:nvPr/>
        </p:nvSpPr>
        <p:spPr>
          <a:xfrm>
            <a:off x="5671236"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 name="Google Shape;257;p14"/>
          <p:cNvSpPr/>
          <p:nvPr/>
        </p:nvSpPr>
        <p:spPr>
          <a:xfrm>
            <a:off x="6462845"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Google Shape;258;p14"/>
          <p:cNvSpPr/>
          <p:nvPr/>
        </p:nvSpPr>
        <p:spPr>
          <a:xfrm>
            <a:off x="5196271" y="1742534"/>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b="1">
                <a:solidFill>
                  <a:schemeClr val="dk1"/>
                </a:solidFill>
                <a:latin typeface="Arial"/>
                <a:ea typeface="Arial"/>
                <a:cs typeface="Arial"/>
                <a:sym typeface="Arial"/>
              </a:rPr>
              <a:t>Policy</a:t>
            </a:r>
            <a:endParaRPr/>
          </a:p>
          <a:p>
            <a:pPr marL="0" marR="0" lvl="0" indent="0" algn="ctr" rtl="0">
              <a:spcBef>
                <a:spcPts val="0"/>
              </a:spcBef>
              <a:spcAft>
                <a:spcPts val="0"/>
              </a:spcAft>
              <a:buNone/>
            </a:pPr>
            <a:endParaRPr sz="700">
              <a:solidFill>
                <a:schemeClr val="dk1"/>
              </a:solidFill>
              <a:latin typeface="Arial"/>
              <a:ea typeface="Arial"/>
              <a:cs typeface="Arial"/>
              <a:sym typeface="Arial"/>
            </a:endParaRPr>
          </a:p>
          <a:p>
            <a:pPr marL="0" marR="0" lvl="0" indent="0" algn="ctr" rtl="0">
              <a:spcBef>
                <a:spcPts val="0"/>
              </a:spcBef>
              <a:spcAft>
                <a:spcPts val="0"/>
              </a:spcAft>
              <a:buNone/>
            </a:pPr>
            <a:r>
              <a:rPr lang="en-US" sz="700">
                <a:solidFill>
                  <a:schemeClr val="dk1"/>
                </a:solidFill>
                <a:latin typeface="Arial"/>
                <a:ea typeface="Arial"/>
                <a:cs typeface="Arial"/>
                <a:sym typeface="Arial"/>
              </a:rPr>
              <a:t>1.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2.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3.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4. Abc def ghijk.</a:t>
            </a:r>
            <a:endParaRPr/>
          </a:p>
        </p:txBody>
      </p:sp>
      <p:sp>
        <p:nvSpPr>
          <p:cNvPr id="259" name="Google Shape;259;p14"/>
          <p:cNvSpPr/>
          <p:nvPr/>
        </p:nvSpPr>
        <p:spPr>
          <a:xfrm>
            <a:off x="4800470" y="5414858"/>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60" name="Google Shape;260;p14"/>
          <p:cNvSpPr/>
          <p:nvPr/>
        </p:nvSpPr>
        <p:spPr>
          <a:xfrm>
            <a:off x="4721305" y="5338349"/>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Procedures</a:t>
            </a:r>
            <a:endParaRPr sz="1200" dirty="0"/>
          </a:p>
        </p:txBody>
      </p:sp>
      <p:sp>
        <p:nvSpPr>
          <p:cNvPr id="261" name="Google Shape;261;p14"/>
          <p:cNvSpPr txBox="1"/>
          <p:nvPr/>
        </p:nvSpPr>
        <p:spPr>
          <a:xfrm>
            <a:off x="1317390" y="3631402"/>
            <a:ext cx="1043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Process:</a:t>
            </a:r>
            <a:endParaRPr/>
          </a:p>
        </p:txBody>
      </p:sp>
      <p:sp>
        <p:nvSpPr>
          <p:cNvPr id="262" name="Google Shape;262;p14"/>
          <p:cNvSpPr/>
          <p:nvPr/>
        </p:nvSpPr>
        <p:spPr>
          <a:xfrm>
            <a:off x="2979768" y="3578696"/>
            <a:ext cx="791640"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Inputs</a:t>
            </a:r>
            <a:endParaRPr/>
          </a:p>
        </p:txBody>
      </p:sp>
      <p:sp>
        <p:nvSpPr>
          <p:cNvPr id="263" name="Google Shape;263;p14"/>
          <p:cNvSpPr/>
          <p:nvPr/>
        </p:nvSpPr>
        <p:spPr>
          <a:xfrm>
            <a:off x="7887751" y="4343775"/>
            <a:ext cx="849852"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Outputs</a:t>
            </a:r>
            <a:endParaRPr/>
          </a:p>
        </p:txBody>
      </p:sp>
      <p:cxnSp>
        <p:nvCxnSpPr>
          <p:cNvPr id="264" name="Google Shape;264;p14"/>
          <p:cNvCxnSpPr>
            <a:stCxn id="262" idx="2"/>
            <a:endCxn id="254" idx="0"/>
          </p:cNvCxnSpPr>
          <p:nvPr/>
        </p:nvCxnSpPr>
        <p:spPr>
          <a:xfrm rot="-5400000" flipH="1">
            <a:off x="3743688" y="3639251"/>
            <a:ext cx="336300" cy="1072500"/>
          </a:xfrm>
          <a:prstGeom prst="bentConnector3">
            <a:avLst>
              <a:gd name="adj1" fmla="val 49959"/>
            </a:avLst>
          </a:prstGeom>
          <a:noFill/>
          <a:ln w="28575" cap="flat" cmpd="sng">
            <a:solidFill>
              <a:schemeClr val="dk1"/>
            </a:solidFill>
            <a:prstDash val="solid"/>
            <a:round/>
            <a:headEnd type="none" w="med" len="med"/>
            <a:tailEnd type="stealth" w="med" len="med"/>
          </a:ln>
        </p:spPr>
      </p:cxnSp>
      <p:cxnSp>
        <p:nvCxnSpPr>
          <p:cNvPr id="265" name="Google Shape;265;p14"/>
          <p:cNvCxnSpPr>
            <a:stCxn id="257" idx="3"/>
            <a:endCxn id="263" idx="1"/>
          </p:cNvCxnSpPr>
          <p:nvPr/>
        </p:nvCxnSpPr>
        <p:spPr>
          <a:xfrm>
            <a:off x="7412645" y="4573264"/>
            <a:ext cx="475200" cy="600"/>
          </a:xfrm>
          <a:prstGeom prst="bentConnector3">
            <a:avLst>
              <a:gd name="adj1" fmla="val 49990"/>
            </a:avLst>
          </a:prstGeom>
          <a:noFill/>
          <a:ln w="28575" cap="flat" cmpd="sng">
            <a:solidFill>
              <a:schemeClr val="dk1"/>
            </a:solidFill>
            <a:prstDash val="solid"/>
            <a:round/>
            <a:headEnd type="none" w="med" len="med"/>
            <a:tailEnd type="stealth" w="med" len="med"/>
          </a:ln>
        </p:spPr>
      </p:cxnSp>
      <p:cxnSp>
        <p:nvCxnSpPr>
          <p:cNvPr id="266" name="Google Shape;266;p14"/>
          <p:cNvCxnSpPr>
            <a:cxnSpLocks/>
            <a:stCxn id="255" idx="2"/>
            <a:endCxn id="260" idx="0"/>
          </p:cNvCxnSpPr>
          <p:nvPr/>
        </p:nvCxnSpPr>
        <p:spPr>
          <a:xfrm flipH="1">
            <a:off x="5235877" y="4802764"/>
            <a:ext cx="3900" cy="535500"/>
          </a:xfrm>
          <a:prstGeom prst="straightConnector1">
            <a:avLst/>
          </a:prstGeom>
          <a:noFill/>
          <a:ln w="28575" cap="flat" cmpd="sng">
            <a:solidFill>
              <a:schemeClr val="dk1"/>
            </a:solidFill>
            <a:prstDash val="solid"/>
            <a:round/>
            <a:headEnd type="none" w="med" len="med"/>
            <a:tailEnd type="none" w="med" len="med"/>
          </a:ln>
        </p:spPr>
      </p:cxnSp>
      <p:sp>
        <p:nvSpPr>
          <p:cNvPr id="267" name="Google Shape;267;p14"/>
          <p:cNvSpPr/>
          <p:nvPr/>
        </p:nvSpPr>
        <p:spPr>
          <a:xfrm rot="5400000">
            <a:off x="5577194" y="1751349"/>
            <a:ext cx="306300" cy="2889900"/>
          </a:xfrm>
          <a:prstGeom prst="rightBrace">
            <a:avLst>
              <a:gd name="adj1" fmla="val 39596"/>
              <a:gd name="adj2"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68" name="Google Shape;268;p14"/>
          <p:cNvCxnSpPr/>
          <p:nvPr/>
        </p:nvCxnSpPr>
        <p:spPr>
          <a:xfrm>
            <a:off x="1396547" y="3272666"/>
            <a:ext cx="8549100" cy="1800"/>
          </a:xfrm>
          <a:prstGeom prst="straightConnector1">
            <a:avLst/>
          </a:prstGeom>
          <a:noFill/>
          <a:ln w="9525" cap="flat" cmpd="sng">
            <a:solidFill>
              <a:schemeClr val="dk1"/>
            </a:solidFill>
            <a:prstDash val="lgDash"/>
            <a:round/>
            <a:headEnd type="none" w="med" len="med"/>
            <a:tailEnd type="none" w="med" len="med"/>
          </a:ln>
        </p:spPr>
      </p:cxnSp>
      <p:sp>
        <p:nvSpPr>
          <p:cNvPr id="269" name="Google Shape;269;p14"/>
          <p:cNvSpPr txBox="1"/>
          <p:nvPr/>
        </p:nvSpPr>
        <p:spPr>
          <a:xfrm>
            <a:off x="7650263" y="1666025"/>
            <a:ext cx="2374500" cy="861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0060A9"/>
                </a:solidFill>
                <a:latin typeface="Arial"/>
                <a:ea typeface="Arial"/>
                <a:cs typeface="Arial"/>
                <a:sym typeface="Arial"/>
              </a:rPr>
              <a:t>Governance layer</a:t>
            </a:r>
            <a:endParaRPr dirty="0"/>
          </a:p>
          <a:p>
            <a:pPr marL="0" marR="0" lvl="0" indent="0" algn="r" rtl="0">
              <a:spcBef>
                <a:spcPts val="0"/>
              </a:spcBef>
              <a:spcAft>
                <a:spcPts val="0"/>
              </a:spcAft>
              <a:buNone/>
            </a:pPr>
            <a:r>
              <a:rPr lang="en-US" sz="1600" dirty="0">
                <a:solidFill>
                  <a:srgbClr val="0060A9"/>
                </a:solidFill>
                <a:latin typeface="Arial"/>
                <a:ea typeface="Arial"/>
                <a:cs typeface="Arial"/>
                <a:sym typeface="Arial"/>
              </a:rPr>
              <a:t>Top management</a:t>
            </a:r>
            <a:endParaRPr dirty="0"/>
          </a:p>
          <a:p>
            <a:pPr marL="0" marR="0" lvl="0" indent="0" algn="r" rtl="0">
              <a:spcBef>
                <a:spcPts val="0"/>
              </a:spcBef>
              <a:spcAft>
                <a:spcPts val="0"/>
              </a:spcAft>
              <a:buNone/>
            </a:pPr>
            <a:r>
              <a:rPr lang="en-US" sz="1600" dirty="0">
                <a:solidFill>
                  <a:srgbClr val="0060A9"/>
                </a:solidFill>
                <a:latin typeface="Arial"/>
                <a:ea typeface="Arial"/>
                <a:cs typeface="Arial"/>
                <a:sym typeface="Arial"/>
              </a:rPr>
              <a:t>Process owners</a:t>
            </a:r>
            <a:endParaRPr dirty="0"/>
          </a:p>
        </p:txBody>
      </p:sp>
      <p:cxnSp>
        <p:nvCxnSpPr>
          <p:cNvPr id="270" name="Google Shape;270;p14"/>
          <p:cNvCxnSpPr/>
          <p:nvPr/>
        </p:nvCxnSpPr>
        <p:spPr>
          <a:xfrm>
            <a:off x="6067044" y="5032325"/>
            <a:ext cx="3878700" cy="1800"/>
          </a:xfrm>
          <a:prstGeom prst="straightConnector1">
            <a:avLst/>
          </a:prstGeom>
          <a:noFill/>
          <a:ln w="9525" cap="flat" cmpd="sng">
            <a:solidFill>
              <a:schemeClr val="dk1"/>
            </a:solidFill>
            <a:prstDash val="lgDash"/>
            <a:round/>
            <a:headEnd type="none" w="med" len="med"/>
            <a:tailEnd type="none" w="med" len="med"/>
          </a:ln>
        </p:spPr>
      </p:cxnSp>
      <p:sp>
        <p:nvSpPr>
          <p:cNvPr id="271" name="Google Shape;271;p14"/>
          <p:cNvSpPr txBox="1"/>
          <p:nvPr/>
        </p:nvSpPr>
        <p:spPr>
          <a:xfrm>
            <a:off x="6878648" y="3301569"/>
            <a:ext cx="3146115" cy="61551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0060A9"/>
                </a:solidFill>
                <a:latin typeface="Arial"/>
                <a:ea typeface="Arial"/>
                <a:cs typeface="Arial"/>
                <a:sym typeface="Arial"/>
              </a:rPr>
              <a:t>Process layer</a:t>
            </a:r>
            <a:endParaRPr dirty="0"/>
          </a:p>
          <a:p>
            <a:pPr marL="0" marR="0" lvl="0" indent="0" algn="r" rtl="0">
              <a:spcBef>
                <a:spcPts val="0"/>
              </a:spcBef>
              <a:spcAft>
                <a:spcPts val="0"/>
              </a:spcAft>
              <a:buNone/>
            </a:pPr>
            <a:r>
              <a:rPr lang="en-US" sz="1600" dirty="0">
                <a:solidFill>
                  <a:srgbClr val="0060A9"/>
                </a:solidFill>
                <a:latin typeface="Arial"/>
                <a:ea typeface="Arial"/>
                <a:cs typeface="Arial"/>
                <a:sym typeface="Arial"/>
              </a:rPr>
              <a:t>Process managers</a:t>
            </a:r>
            <a:endParaRPr dirty="0"/>
          </a:p>
        </p:txBody>
      </p:sp>
      <p:sp>
        <p:nvSpPr>
          <p:cNvPr id="272" name="Google Shape;272;p14"/>
          <p:cNvSpPr txBox="1"/>
          <p:nvPr/>
        </p:nvSpPr>
        <p:spPr>
          <a:xfrm>
            <a:off x="7096132" y="5061227"/>
            <a:ext cx="29289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0060A9"/>
                </a:solidFill>
                <a:latin typeface="Arial"/>
                <a:ea typeface="Arial"/>
                <a:cs typeface="Arial"/>
                <a:sym typeface="Arial"/>
              </a:rPr>
              <a:t>Operational layer </a:t>
            </a:r>
            <a:endParaRPr dirty="0"/>
          </a:p>
          <a:p>
            <a:pPr marL="0" marR="0" lvl="0" indent="0" algn="r" rtl="0">
              <a:spcBef>
                <a:spcPts val="0"/>
              </a:spcBef>
              <a:spcAft>
                <a:spcPts val="0"/>
              </a:spcAft>
              <a:buNone/>
            </a:pPr>
            <a:r>
              <a:rPr lang="en-US" sz="1600" dirty="0">
                <a:solidFill>
                  <a:srgbClr val="0060A9"/>
                </a:solidFill>
                <a:latin typeface="Arial"/>
                <a:ea typeface="Arial"/>
                <a:cs typeface="Arial"/>
                <a:sym typeface="Arial"/>
              </a:rPr>
              <a:t>Process staff </a:t>
            </a:r>
            <a:endParaRPr dirty="0"/>
          </a:p>
        </p:txBody>
      </p:sp>
      <p:pic>
        <p:nvPicPr>
          <p:cNvPr id="273" name="Google Shape;273;p14" descr="m1"/>
          <p:cNvPicPr preferRelativeResize="0"/>
          <p:nvPr/>
        </p:nvPicPr>
        <p:blipFill rotWithShape="1">
          <a:blip r:embed="rId3">
            <a:alphaModFix/>
          </a:blip>
          <a:srcRect/>
          <a:stretch/>
        </p:blipFill>
        <p:spPr>
          <a:xfrm>
            <a:off x="5281354" y="4357362"/>
            <a:ext cx="239242" cy="328129"/>
          </a:xfrm>
          <a:prstGeom prst="rect">
            <a:avLst/>
          </a:prstGeom>
          <a:noFill/>
          <a:ln>
            <a:noFill/>
          </a:ln>
        </p:spPr>
      </p:pic>
      <p:pic>
        <p:nvPicPr>
          <p:cNvPr id="274" name="Google Shape;274;p14" descr="m1"/>
          <p:cNvPicPr preferRelativeResize="0"/>
          <p:nvPr/>
        </p:nvPicPr>
        <p:blipFill rotWithShape="1">
          <a:blip r:embed="rId4">
            <a:alphaModFix/>
          </a:blip>
          <a:srcRect/>
          <a:stretch/>
        </p:blipFill>
        <p:spPr>
          <a:xfrm>
            <a:off x="4472153" y="4372667"/>
            <a:ext cx="225169" cy="302627"/>
          </a:xfrm>
          <a:prstGeom prst="rect">
            <a:avLst/>
          </a:prstGeom>
          <a:noFill/>
          <a:ln>
            <a:noFill/>
          </a:ln>
        </p:spPr>
      </p:pic>
      <p:pic>
        <p:nvPicPr>
          <p:cNvPr id="275" name="Google Shape;275;p14" descr="m1"/>
          <p:cNvPicPr preferRelativeResize="0"/>
          <p:nvPr/>
        </p:nvPicPr>
        <p:blipFill rotWithShape="1">
          <a:blip r:embed="rId4">
            <a:alphaModFix/>
          </a:blip>
          <a:srcRect/>
          <a:stretch/>
        </p:blipFill>
        <p:spPr>
          <a:xfrm>
            <a:off x="6085276" y="4372667"/>
            <a:ext cx="225169" cy="302627"/>
          </a:xfrm>
          <a:prstGeom prst="rect">
            <a:avLst/>
          </a:prstGeom>
          <a:noFill/>
          <a:ln>
            <a:noFill/>
          </a:ln>
        </p:spPr>
      </p:pic>
      <p:pic>
        <p:nvPicPr>
          <p:cNvPr id="276" name="Google Shape;276;p14" descr="m1"/>
          <p:cNvPicPr preferRelativeResize="0"/>
          <p:nvPr/>
        </p:nvPicPr>
        <p:blipFill rotWithShape="1">
          <a:blip r:embed="rId3">
            <a:alphaModFix/>
          </a:blip>
          <a:srcRect/>
          <a:stretch/>
        </p:blipFill>
        <p:spPr>
          <a:xfrm>
            <a:off x="6878648" y="4372667"/>
            <a:ext cx="241001" cy="328129"/>
          </a:xfrm>
          <a:prstGeom prst="rect">
            <a:avLst/>
          </a:prstGeom>
          <a:noFill/>
          <a:ln>
            <a:noFill/>
          </a:ln>
        </p:spPr>
      </p:pic>
      <p:pic>
        <p:nvPicPr>
          <p:cNvPr id="277" name="Google Shape;277;p14" descr="m1"/>
          <p:cNvPicPr preferRelativeResize="0"/>
          <p:nvPr/>
        </p:nvPicPr>
        <p:blipFill rotWithShape="1">
          <a:blip r:embed="rId3">
            <a:alphaModFix/>
          </a:blip>
          <a:srcRect/>
          <a:stretch/>
        </p:blipFill>
        <p:spPr>
          <a:xfrm>
            <a:off x="3929699" y="5652876"/>
            <a:ext cx="554127" cy="756567"/>
          </a:xfrm>
          <a:prstGeom prst="rect">
            <a:avLst/>
          </a:prstGeom>
          <a:noFill/>
          <a:ln>
            <a:noFill/>
          </a:ln>
        </p:spPr>
      </p:pic>
      <p:sp>
        <p:nvSpPr>
          <p:cNvPr id="278" name="Google Shape;278;p14"/>
          <p:cNvSpPr txBox="1"/>
          <p:nvPr/>
        </p:nvSpPr>
        <p:spPr>
          <a:xfrm>
            <a:off x="4545117" y="4012229"/>
            <a:ext cx="3101766"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Arial"/>
                <a:ea typeface="Arial"/>
                <a:cs typeface="Arial"/>
                <a:sym typeface="Arial"/>
              </a:rPr>
              <a:t>Activities and roles</a:t>
            </a:r>
            <a:endParaRPr dirty="0"/>
          </a:p>
        </p:txBody>
      </p:sp>
      <p:sp>
        <p:nvSpPr>
          <p:cNvPr id="279" name="Google Shape;279;p14"/>
          <p:cNvSpPr txBox="1"/>
          <p:nvPr/>
        </p:nvSpPr>
        <p:spPr>
          <a:xfrm>
            <a:off x="2062610" y="2176073"/>
            <a:ext cx="30543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rgbClr val="0060A9"/>
                </a:solidFill>
                <a:latin typeface="Arial"/>
                <a:ea typeface="Arial"/>
                <a:cs typeface="Arial"/>
                <a:sym typeface="Arial"/>
              </a:rPr>
              <a:t>e.g. service management policy, incident handling policy</a:t>
            </a:r>
            <a:endParaRPr/>
          </a:p>
        </p:txBody>
      </p:sp>
      <p:sp>
        <p:nvSpPr>
          <p:cNvPr id="280" name="Google Shape;280;p14"/>
          <p:cNvSpPr txBox="1"/>
          <p:nvPr/>
        </p:nvSpPr>
        <p:spPr>
          <a:xfrm>
            <a:off x="1238225" y="4190747"/>
            <a:ext cx="2928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e.g. incident and service request management</a:t>
            </a:r>
            <a:endParaRPr/>
          </a:p>
        </p:txBody>
      </p:sp>
      <p:sp>
        <p:nvSpPr>
          <p:cNvPr id="281" name="Google Shape;281;p14"/>
          <p:cNvSpPr txBox="1"/>
          <p:nvPr/>
        </p:nvSpPr>
        <p:spPr>
          <a:xfrm>
            <a:off x="6146205" y="5924900"/>
            <a:ext cx="2796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e.g. procedures for classifying and prioritizing incidents</a:t>
            </a:r>
            <a:endParaRPr/>
          </a:p>
        </p:txBody>
      </p:sp>
      <p:sp>
        <p:nvSpPr>
          <p:cNvPr id="282" name="Google Shape;282;p14"/>
          <p:cNvSpPr txBox="1"/>
          <p:nvPr/>
        </p:nvSpPr>
        <p:spPr>
          <a:xfrm>
            <a:off x="2165291" y="5620577"/>
            <a:ext cx="1725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Person (in a role)</a:t>
            </a:r>
            <a:endParaRPr/>
          </a:p>
        </p:txBody>
      </p:sp>
      <p:cxnSp>
        <p:nvCxnSpPr>
          <p:cNvPr id="283" name="Google Shape;283;p14"/>
          <p:cNvCxnSpPr/>
          <p:nvPr/>
        </p:nvCxnSpPr>
        <p:spPr>
          <a:xfrm rot="5400000">
            <a:off x="5453244" y="5644322"/>
            <a:ext cx="1225800" cy="1800"/>
          </a:xfrm>
          <a:prstGeom prst="straightConnector1">
            <a:avLst/>
          </a:prstGeom>
          <a:noFill/>
          <a:ln w="9525" cap="flat" cmpd="sng">
            <a:solidFill>
              <a:schemeClr val="dk1"/>
            </a:solidFill>
            <a:prstDash val="lgDash"/>
            <a:round/>
            <a:headEnd type="none" w="med" len="med"/>
            <a:tailEnd type="none" w="med" len="med"/>
          </a:ln>
        </p:spPr>
      </p:cxnSp>
      <p:cxnSp>
        <p:nvCxnSpPr>
          <p:cNvPr id="284" name="Google Shape;284;p14"/>
          <p:cNvCxnSpPr/>
          <p:nvPr/>
        </p:nvCxnSpPr>
        <p:spPr>
          <a:xfrm>
            <a:off x="1396547" y="5032325"/>
            <a:ext cx="3166500" cy="1800"/>
          </a:xfrm>
          <a:prstGeom prst="straightConnector1">
            <a:avLst/>
          </a:prstGeom>
          <a:noFill/>
          <a:ln w="9525" cap="flat" cmpd="sng">
            <a:solidFill>
              <a:schemeClr val="dk1"/>
            </a:solidFill>
            <a:prstDash val="lgDash"/>
            <a:round/>
            <a:headEnd type="none" w="med" len="med"/>
            <a:tailEnd type="none" w="med" len="med"/>
          </a:ln>
        </p:spPr>
      </p:cxnSp>
      <p:cxnSp>
        <p:nvCxnSpPr>
          <p:cNvPr id="285" name="Google Shape;285;p14"/>
          <p:cNvCxnSpPr/>
          <p:nvPr/>
        </p:nvCxnSpPr>
        <p:spPr>
          <a:xfrm rot="5400000">
            <a:off x="3950084" y="5643425"/>
            <a:ext cx="1224000" cy="1800"/>
          </a:xfrm>
          <a:prstGeom prst="straightConnector1">
            <a:avLst/>
          </a:prstGeom>
          <a:noFill/>
          <a:ln w="9525" cap="flat" cmpd="sng">
            <a:solidFill>
              <a:schemeClr val="dk1"/>
            </a:solidFill>
            <a:prstDash val="lgDash"/>
            <a:round/>
            <a:headEnd type="none" w="med" len="med"/>
            <a:tailEnd type="none" w="med" len="med"/>
          </a:ln>
        </p:spPr>
      </p:cxnSp>
      <p:cxnSp>
        <p:nvCxnSpPr>
          <p:cNvPr id="286" name="Google Shape;286;p14"/>
          <p:cNvCxnSpPr/>
          <p:nvPr/>
        </p:nvCxnSpPr>
        <p:spPr>
          <a:xfrm>
            <a:off x="4562987" y="6256433"/>
            <a:ext cx="1503900" cy="1800"/>
          </a:xfrm>
          <a:prstGeom prst="straightConnector1">
            <a:avLst/>
          </a:prstGeom>
          <a:noFill/>
          <a:ln w="9525" cap="flat" cmpd="sng">
            <a:solidFill>
              <a:schemeClr val="dk1"/>
            </a:solidFill>
            <a:prstDash val="lgDash"/>
            <a:round/>
            <a:headEnd type="none" w="med" len="med"/>
            <a:tailEnd type="none" w="med" len="med"/>
          </a:ln>
        </p:spPr>
      </p:cxnSp>
      <p:sp>
        <p:nvSpPr>
          <p:cNvPr id="287" name="Google Shape;287;p14"/>
          <p:cNvSpPr txBox="1"/>
          <p:nvPr/>
        </p:nvSpPr>
        <p:spPr>
          <a:xfrm>
            <a:off x="3613056" y="6385644"/>
            <a:ext cx="1187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60A9"/>
                </a:solidFill>
                <a:latin typeface="Arial"/>
                <a:ea typeface="Arial"/>
                <a:cs typeface="Arial"/>
                <a:sym typeface="Arial"/>
              </a:rPr>
              <a:t>applies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management system (SMS): Key terms</a:t>
            </a:r>
            <a:endParaRPr i="1"/>
          </a:p>
        </p:txBody>
      </p:sp>
      <p:sp>
        <p:nvSpPr>
          <p:cNvPr id="294" name="Google Shape;294;p1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graphicFrame>
        <p:nvGraphicFramePr>
          <p:cNvPr id="295" name="Google Shape;295;p15"/>
          <p:cNvGraphicFramePr/>
          <p:nvPr>
            <p:extLst>
              <p:ext uri="{D42A27DB-BD31-4B8C-83A1-F6EECF244321}">
                <p14:modId xmlns:p14="http://schemas.microsoft.com/office/powerpoint/2010/main" val="2346374996"/>
              </p:ext>
            </p:extLst>
          </p:nvPr>
        </p:nvGraphicFramePr>
        <p:xfrm>
          <a:off x="609601" y="1696598"/>
          <a:ext cx="10972799" cy="106680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latin typeface="Calibri"/>
                          <a:ea typeface="Calibri"/>
                          <a:cs typeface="Calibri"/>
                          <a:sym typeface="Calibri"/>
                        </a:rPr>
                        <a:t>Service management system (SMS):</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Overall management system that controls and supports management of services within an </a:t>
                      </a:r>
                      <a:r>
                        <a:rPr lang="en-US" sz="1800" b="0" i="0" u="none" strike="noStrike" cap="none" dirty="0" err="1">
                          <a:solidFill>
                            <a:schemeClr val="dk1"/>
                          </a:solidFill>
                          <a:latin typeface="Calibri"/>
                          <a:ea typeface="Calibri"/>
                          <a:cs typeface="Calibri"/>
                          <a:sym typeface="Calibri"/>
                        </a:rPr>
                        <a:t>organisation</a:t>
                      </a:r>
                      <a:r>
                        <a:rPr lang="en-US" sz="1800" b="0" i="0" u="none" strike="noStrike" cap="none" dirty="0">
                          <a:solidFill>
                            <a:schemeClr val="dk1"/>
                          </a:solidFill>
                          <a:latin typeface="Calibri"/>
                          <a:ea typeface="Calibri"/>
                          <a:cs typeface="Calibri"/>
                          <a:sym typeface="Calibri"/>
                        </a:rPr>
                        <a:t> or federation</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96" name="Google Shape;296;p15"/>
          <p:cNvGraphicFramePr/>
          <p:nvPr>
            <p:extLst>
              <p:ext uri="{D42A27DB-BD31-4B8C-83A1-F6EECF244321}">
                <p14:modId xmlns:p14="http://schemas.microsoft.com/office/powerpoint/2010/main" val="2171149536"/>
              </p:ext>
            </p:extLst>
          </p:nvPr>
        </p:nvGraphicFramePr>
        <p:xfrm>
          <a:off x="611873" y="2927190"/>
          <a:ext cx="10972799" cy="106680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48447">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latin typeface="Calibri"/>
                          <a:ea typeface="Calibri"/>
                          <a:cs typeface="Calibri"/>
                          <a:sym typeface="Calibri"/>
                        </a:rPr>
                        <a:t>Policy:</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Documented set of intentions, expectations, goals, rules and requirements, often formally expressed by top management representatives in an </a:t>
                      </a:r>
                      <a:r>
                        <a:rPr lang="en-US" sz="1800" b="0" i="0" u="none" strike="noStrike" cap="none" dirty="0" err="1">
                          <a:solidFill>
                            <a:schemeClr val="dk1"/>
                          </a:solidFill>
                          <a:latin typeface="Calibri"/>
                          <a:ea typeface="Calibri"/>
                          <a:cs typeface="Calibri"/>
                          <a:sym typeface="Calibri"/>
                        </a:rPr>
                        <a:t>organisation</a:t>
                      </a:r>
                      <a:r>
                        <a:rPr lang="en-US" sz="1800" b="0" i="0" u="none" strike="noStrike" cap="none" dirty="0">
                          <a:solidFill>
                            <a:schemeClr val="dk1"/>
                          </a:solidFill>
                          <a:latin typeface="Calibri"/>
                          <a:ea typeface="Calibri"/>
                          <a:cs typeface="Calibri"/>
                          <a:sym typeface="Calibri"/>
                        </a:rPr>
                        <a:t> or federation</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97" name="Google Shape;297;p15"/>
          <p:cNvGraphicFramePr/>
          <p:nvPr>
            <p:extLst>
              <p:ext uri="{D42A27DB-BD31-4B8C-83A1-F6EECF244321}">
                <p14:modId xmlns:p14="http://schemas.microsoft.com/office/powerpoint/2010/main" val="905600375"/>
              </p:ext>
            </p:extLst>
          </p:nvPr>
        </p:nvGraphicFramePr>
        <p:xfrm>
          <a:off x="611873" y="4430720"/>
          <a:ext cx="10972799" cy="83681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86575">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6234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latin typeface="Calibri"/>
                          <a:ea typeface="Calibri"/>
                          <a:cs typeface="Calibri"/>
                          <a:sym typeface="Calibri"/>
                        </a:rPr>
                        <a:t>Activity:</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Set of actions carried out within a </a:t>
                      </a:r>
                      <a:r>
                        <a:rPr lang="en-US" sz="1800" b="0" i="0" u="none" strike="noStrike" cap="none" dirty="0">
                          <a:solidFill>
                            <a:schemeClr val="dk1"/>
                          </a:solidFill>
                          <a:latin typeface="Calibri"/>
                          <a:ea typeface="Calibri"/>
                          <a:cs typeface="Calibri"/>
                          <a:sym typeface="Calibri"/>
                        </a:rPr>
                        <a:t>process</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98" name="Google Shape;298;p15"/>
          <p:cNvGraphicFramePr/>
          <p:nvPr>
            <p:extLst>
              <p:ext uri="{D42A27DB-BD31-4B8C-83A1-F6EECF244321}">
                <p14:modId xmlns:p14="http://schemas.microsoft.com/office/powerpoint/2010/main" val="3170056980"/>
              </p:ext>
            </p:extLst>
          </p:nvPr>
        </p:nvGraphicFramePr>
        <p:xfrm>
          <a:off x="614145" y="5429296"/>
          <a:ext cx="10972799" cy="106680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solidFill>
                            <a:schemeClr val="dk1"/>
                          </a:solidFill>
                          <a:latin typeface="Calibri"/>
                          <a:ea typeface="Calibri"/>
                          <a:cs typeface="Calibri"/>
                          <a:sym typeface="Calibri"/>
                        </a:rPr>
                        <a:t>Procedure:</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Specified set of steps or instructions to be carried out by an individual or team to perform one or more activities of a process</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management system (SMS): Key roles</a:t>
            </a:r>
            <a:endParaRPr/>
          </a:p>
        </p:txBody>
      </p:sp>
      <p:sp>
        <p:nvSpPr>
          <p:cNvPr id="305" name="Google Shape;305;p16"/>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dirty="0"/>
              <a:t>Service owner:</a:t>
            </a:r>
            <a:endParaRPr dirty="0"/>
          </a:p>
          <a:p>
            <a:pPr marL="742950" lvl="1" indent="-285750" algn="l" rtl="0">
              <a:spcBef>
                <a:spcPts val="408"/>
              </a:spcBef>
              <a:spcAft>
                <a:spcPts val="0"/>
              </a:spcAft>
              <a:buClr>
                <a:schemeClr val="dk1"/>
              </a:buClr>
              <a:buSzPct val="100000"/>
              <a:buChar char="–"/>
            </a:pPr>
            <a:r>
              <a:rPr lang="en-US" dirty="0"/>
              <a:t>Overall responsibility for a service</a:t>
            </a:r>
            <a:endParaRPr dirty="0"/>
          </a:p>
          <a:p>
            <a:pPr marL="742950" lvl="1" indent="-285750" algn="l" rtl="0">
              <a:spcBef>
                <a:spcPts val="408"/>
              </a:spcBef>
              <a:spcAft>
                <a:spcPts val="0"/>
              </a:spcAft>
              <a:buClr>
                <a:schemeClr val="dk1"/>
              </a:buClr>
              <a:buSzPct val="100000"/>
              <a:buChar char="–"/>
            </a:pPr>
            <a:r>
              <a:rPr lang="en-US" dirty="0"/>
              <a:t>Maintains the service definition (in the service portfolio)</a:t>
            </a:r>
            <a:endParaRPr dirty="0"/>
          </a:p>
          <a:p>
            <a:pPr marL="742950" lvl="1" indent="-285750" algn="l" rtl="0">
              <a:spcBef>
                <a:spcPts val="408"/>
              </a:spcBef>
              <a:spcAft>
                <a:spcPts val="0"/>
              </a:spcAft>
              <a:buClr>
                <a:schemeClr val="dk1"/>
              </a:buClr>
              <a:buSzPct val="100000"/>
              <a:buChar char="–"/>
            </a:pPr>
            <a:r>
              <a:rPr lang="en-US" dirty="0"/>
              <a:t>Acts as primary contact point and expert for this service </a:t>
            </a:r>
            <a:endParaRPr dirty="0"/>
          </a:p>
          <a:p>
            <a:pPr marL="342900" lvl="0" indent="-342900" algn="l" rtl="0">
              <a:spcBef>
                <a:spcPts val="476"/>
              </a:spcBef>
              <a:spcAft>
                <a:spcPts val="0"/>
              </a:spcAft>
              <a:buClr>
                <a:schemeClr val="dk1"/>
              </a:buClr>
              <a:buSzPct val="100000"/>
              <a:buChar char="•"/>
            </a:pPr>
            <a:r>
              <a:rPr lang="en-US" dirty="0"/>
              <a:t>Process owner:</a:t>
            </a:r>
            <a:endParaRPr dirty="0"/>
          </a:p>
          <a:p>
            <a:pPr marL="742950" lvl="1" indent="-285750" algn="l" rtl="0">
              <a:spcBef>
                <a:spcPts val="408"/>
              </a:spcBef>
              <a:spcAft>
                <a:spcPts val="0"/>
              </a:spcAft>
              <a:buClr>
                <a:schemeClr val="dk1"/>
              </a:buClr>
              <a:buSzPct val="100000"/>
              <a:buChar char="–"/>
            </a:pPr>
            <a:r>
              <a:rPr lang="en-US" dirty="0"/>
              <a:t>Overall accountability for a process</a:t>
            </a:r>
            <a:endParaRPr dirty="0"/>
          </a:p>
          <a:p>
            <a:pPr marL="742950" lvl="1" indent="-285750" algn="l" rtl="0">
              <a:spcBef>
                <a:spcPts val="408"/>
              </a:spcBef>
              <a:spcAft>
                <a:spcPts val="0"/>
              </a:spcAft>
              <a:buClr>
                <a:schemeClr val="dk1"/>
              </a:buClr>
              <a:buSzPct val="100000"/>
              <a:buChar char="–"/>
            </a:pPr>
            <a:r>
              <a:rPr lang="en-US" dirty="0"/>
              <a:t>Defines process goals, monitors their fulfillment</a:t>
            </a:r>
            <a:endParaRPr dirty="0"/>
          </a:p>
          <a:p>
            <a:pPr marL="742950" lvl="1" indent="-285750" algn="l" rtl="0">
              <a:spcBef>
                <a:spcPts val="408"/>
              </a:spcBef>
              <a:spcAft>
                <a:spcPts val="0"/>
              </a:spcAft>
              <a:buClr>
                <a:schemeClr val="dk1"/>
              </a:buClr>
              <a:buSzPct val="100000"/>
              <a:buChar char="–"/>
            </a:pPr>
            <a:r>
              <a:rPr lang="en-US" dirty="0"/>
              <a:t>Has authority to provide / approve resources</a:t>
            </a:r>
            <a:endParaRPr dirty="0"/>
          </a:p>
          <a:p>
            <a:pPr marL="342900" lvl="0" indent="-342900" algn="l" rtl="0">
              <a:spcBef>
                <a:spcPts val="476"/>
              </a:spcBef>
              <a:spcAft>
                <a:spcPts val="0"/>
              </a:spcAft>
              <a:buClr>
                <a:schemeClr val="dk1"/>
              </a:buClr>
              <a:buSzPct val="100000"/>
              <a:buChar char="•"/>
            </a:pPr>
            <a:r>
              <a:rPr lang="en-US" dirty="0"/>
              <a:t>Process manager:</a:t>
            </a:r>
            <a:endParaRPr dirty="0"/>
          </a:p>
          <a:p>
            <a:pPr marL="742950" lvl="1" indent="-285750" algn="l" rtl="0">
              <a:spcBef>
                <a:spcPts val="408"/>
              </a:spcBef>
              <a:spcAft>
                <a:spcPts val="0"/>
              </a:spcAft>
              <a:buClr>
                <a:schemeClr val="dk1"/>
              </a:buClr>
              <a:buSzPct val="100000"/>
              <a:buChar char="–"/>
            </a:pPr>
            <a:r>
              <a:rPr lang="en-US" dirty="0"/>
              <a:t>Responsible for the operational effectiveness and efficiency of a process</a:t>
            </a:r>
            <a:endParaRPr dirty="0"/>
          </a:p>
          <a:p>
            <a:pPr marL="742950" lvl="1" indent="-285750" algn="l" rtl="0">
              <a:spcBef>
                <a:spcPts val="408"/>
              </a:spcBef>
              <a:spcAft>
                <a:spcPts val="0"/>
              </a:spcAft>
              <a:buClr>
                <a:schemeClr val="dk1"/>
              </a:buClr>
              <a:buSzPct val="100000"/>
              <a:buChar char="–"/>
            </a:pPr>
            <a:r>
              <a:rPr lang="en-US" dirty="0"/>
              <a:t>Reports to the process owner</a:t>
            </a:r>
            <a:endParaRPr dirty="0"/>
          </a:p>
          <a:p>
            <a:pPr marL="342900" lvl="0" indent="-342900" algn="l" rtl="0">
              <a:spcBef>
                <a:spcPts val="476"/>
              </a:spcBef>
              <a:spcAft>
                <a:spcPts val="0"/>
              </a:spcAft>
              <a:buClr>
                <a:schemeClr val="dk1"/>
              </a:buClr>
              <a:buSzPct val="100000"/>
              <a:buChar char="•"/>
            </a:pPr>
            <a:r>
              <a:rPr lang="en-US" dirty="0"/>
              <a:t>Process staff member:</a:t>
            </a:r>
            <a:endParaRPr dirty="0"/>
          </a:p>
          <a:p>
            <a:pPr marL="742950" lvl="1" indent="-285750" algn="l" rtl="0">
              <a:spcBef>
                <a:spcPts val="408"/>
              </a:spcBef>
              <a:spcAft>
                <a:spcPts val="0"/>
              </a:spcAft>
              <a:buClr>
                <a:schemeClr val="dk1"/>
              </a:buClr>
              <a:buSzPct val="100000"/>
              <a:buChar char="–"/>
            </a:pPr>
            <a:r>
              <a:rPr lang="en-US" dirty="0"/>
              <a:t>Responsible for performing a specific process activity</a:t>
            </a:r>
            <a:endParaRPr dirty="0"/>
          </a:p>
          <a:p>
            <a:pPr marL="742950" lvl="1" indent="-285750" algn="l" rtl="0">
              <a:spcBef>
                <a:spcPts val="408"/>
              </a:spcBef>
              <a:spcAft>
                <a:spcPts val="0"/>
              </a:spcAft>
              <a:buClr>
                <a:schemeClr val="dk1"/>
              </a:buClr>
              <a:buSzPct val="100000"/>
              <a:buChar char="–"/>
            </a:pPr>
            <a:r>
              <a:rPr lang="en-US" dirty="0"/>
              <a:t>Escalates exceptions to the process manager</a:t>
            </a:r>
            <a:endParaRPr dirty="0"/>
          </a:p>
        </p:txBody>
      </p:sp>
      <p:sp>
        <p:nvSpPr>
          <p:cNvPr id="306" name="Google Shape;306;p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7"/>
          <p:cNvSpPr/>
          <p:nvPr/>
        </p:nvSpPr>
        <p:spPr>
          <a:xfrm>
            <a:off x="2074441" y="3954602"/>
            <a:ext cx="7490814"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Service 1</a:t>
            </a:r>
            <a:endParaRPr>
              <a:solidFill>
                <a:schemeClr val="dk1"/>
              </a:solidFill>
              <a:latin typeface="Calibri"/>
              <a:ea typeface="Calibri"/>
              <a:cs typeface="Calibri"/>
              <a:sym typeface="Calibri"/>
            </a:endParaRPr>
          </a:p>
        </p:txBody>
      </p:sp>
      <p:sp>
        <p:nvSpPr>
          <p:cNvPr id="313" name="Google Shape;313;p17"/>
          <p:cNvSpPr/>
          <p:nvPr/>
        </p:nvSpPr>
        <p:spPr>
          <a:xfrm>
            <a:off x="2074441" y="4957246"/>
            <a:ext cx="7490814"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Service 2</a:t>
            </a:r>
            <a:endParaRPr>
              <a:solidFill>
                <a:schemeClr val="dk1"/>
              </a:solidFill>
              <a:latin typeface="Calibri"/>
              <a:ea typeface="Calibri"/>
              <a:cs typeface="Calibri"/>
              <a:sym typeface="Calibri"/>
            </a:endParaRPr>
          </a:p>
        </p:txBody>
      </p:sp>
      <p:sp>
        <p:nvSpPr>
          <p:cNvPr id="314" name="Google Shape;314;p1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management system (SMS): Key roles</a:t>
            </a:r>
            <a:endParaRPr/>
          </a:p>
        </p:txBody>
      </p:sp>
      <p:sp>
        <p:nvSpPr>
          <p:cNvPr id="315" name="Google Shape;315;p1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16" name="Google Shape;316;p17"/>
          <p:cNvSpPr/>
          <p:nvPr/>
        </p:nvSpPr>
        <p:spPr>
          <a:xfrm>
            <a:off x="1520789" y="2319687"/>
            <a:ext cx="8811828" cy="3502792"/>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r>
              <a:rPr lang="en-US" sz="1100" b="1">
                <a:solidFill>
                  <a:schemeClr val="dk1"/>
                </a:solidFill>
                <a:latin typeface="Calibri"/>
                <a:ea typeface="Calibri"/>
                <a:cs typeface="Calibri"/>
                <a:sym typeface="Calibri"/>
              </a:rPr>
              <a:t>Overall service management system (SMS)</a:t>
            </a:r>
            <a:endParaRPr>
              <a:solidFill>
                <a:schemeClr val="dk1"/>
              </a:solidFill>
              <a:latin typeface="Calibri"/>
              <a:ea typeface="Calibri"/>
              <a:cs typeface="Calibri"/>
              <a:sym typeface="Calibri"/>
            </a:endParaRPr>
          </a:p>
        </p:txBody>
      </p:sp>
      <p:sp>
        <p:nvSpPr>
          <p:cNvPr id="317" name="Google Shape;317;p17"/>
          <p:cNvSpPr/>
          <p:nvPr/>
        </p:nvSpPr>
        <p:spPr>
          <a:xfrm>
            <a:off x="2217314" y="345075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1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Process 1</a:t>
            </a:r>
            <a:endParaRPr>
              <a:solidFill>
                <a:schemeClr val="dk1"/>
              </a:solidFill>
              <a:latin typeface="Calibri"/>
              <a:ea typeface="Calibri"/>
              <a:cs typeface="Calibri"/>
              <a:sym typeface="Calibri"/>
            </a:endParaRPr>
          </a:p>
        </p:txBody>
      </p:sp>
      <p:sp>
        <p:nvSpPr>
          <p:cNvPr id="318" name="Google Shape;318;p17"/>
          <p:cNvSpPr/>
          <p:nvPr/>
        </p:nvSpPr>
        <p:spPr>
          <a:xfrm>
            <a:off x="3569864" y="345075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1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Process 2</a:t>
            </a:r>
            <a:endParaRPr>
              <a:solidFill>
                <a:schemeClr val="dk1"/>
              </a:solidFill>
              <a:latin typeface="Calibri"/>
              <a:ea typeface="Calibri"/>
              <a:cs typeface="Calibri"/>
              <a:sym typeface="Calibri"/>
            </a:endParaRPr>
          </a:p>
        </p:txBody>
      </p:sp>
      <p:sp>
        <p:nvSpPr>
          <p:cNvPr id="319" name="Google Shape;319;p17"/>
          <p:cNvSpPr/>
          <p:nvPr/>
        </p:nvSpPr>
        <p:spPr>
          <a:xfrm>
            <a:off x="2398291" y="4069880"/>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Activity 1</a:t>
            </a:r>
            <a:endParaRPr>
              <a:solidFill>
                <a:schemeClr val="dk1"/>
              </a:solidFill>
              <a:latin typeface="Calibri"/>
              <a:ea typeface="Calibri"/>
              <a:cs typeface="Calibri"/>
              <a:sym typeface="Calibri"/>
            </a:endParaRPr>
          </a:p>
        </p:txBody>
      </p:sp>
      <p:sp>
        <p:nvSpPr>
          <p:cNvPr id="320" name="Google Shape;320;p17"/>
          <p:cNvSpPr/>
          <p:nvPr/>
        </p:nvSpPr>
        <p:spPr>
          <a:xfrm>
            <a:off x="2398290" y="4460407"/>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Activity 2</a:t>
            </a:r>
            <a:endParaRPr>
              <a:solidFill>
                <a:schemeClr val="dk1"/>
              </a:solidFill>
              <a:latin typeface="Calibri"/>
              <a:ea typeface="Calibri"/>
              <a:cs typeface="Calibri"/>
              <a:sym typeface="Calibri"/>
            </a:endParaRPr>
          </a:p>
        </p:txBody>
      </p:sp>
      <p:sp>
        <p:nvSpPr>
          <p:cNvPr id="321" name="Google Shape;321;p17"/>
          <p:cNvSpPr/>
          <p:nvPr/>
        </p:nvSpPr>
        <p:spPr>
          <a:xfrm>
            <a:off x="2398289" y="4850934"/>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Activity 3</a:t>
            </a:r>
            <a:endParaRPr>
              <a:solidFill>
                <a:schemeClr val="dk1"/>
              </a:solidFill>
              <a:latin typeface="Calibri"/>
              <a:ea typeface="Calibri"/>
              <a:cs typeface="Calibri"/>
              <a:sym typeface="Calibri"/>
            </a:endParaRPr>
          </a:p>
        </p:txBody>
      </p:sp>
      <p:sp>
        <p:nvSpPr>
          <p:cNvPr id="322" name="Google Shape;322;p17"/>
          <p:cNvSpPr/>
          <p:nvPr/>
        </p:nvSpPr>
        <p:spPr>
          <a:xfrm>
            <a:off x="3748460" y="4050835"/>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Activity 1</a:t>
            </a:r>
            <a:endParaRPr>
              <a:solidFill>
                <a:schemeClr val="dk1"/>
              </a:solidFill>
              <a:latin typeface="Calibri"/>
              <a:ea typeface="Calibri"/>
              <a:cs typeface="Calibri"/>
              <a:sym typeface="Calibri"/>
            </a:endParaRPr>
          </a:p>
        </p:txBody>
      </p:sp>
      <p:sp>
        <p:nvSpPr>
          <p:cNvPr id="323" name="Google Shape;323;p17"/>
          <p:cNvSpPr/>
          <p:nvPr/>
        </p:nvSpPr>
        <p:spPr>
          <a:xfrm>
            <a:off x="3748459" y="4441362"/>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Activity 2</a:t>
            </a:r>
            <a:endParaRPr>
              <a:solidFill>
                <a:schemeClr val="dk1"/>
              </a:solidFill>
              <a:latin typeface="Calibri"/>
              <a:ea typeface="Calibri"/>
              <a:cs typeface="Calibri"/>
              <a:sym typeface="Calibri"/>
            </a:endParaRPr>
          </a:p>
        </p:txBody>
      </p:sp>
      <p:sp>
        <p:nvSpPr>
          <p:cNvPr id="324" name="Google Shape;324;p17"/>
          <p:cNvSpPr/>
          <p:nvPr/>
        </p:nvSpPr>
        <p:spPr>
          <a:xfrm>
            <a:off x="3748458" y="4831889"/>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Activity 3</a:t>
            </a:r>
            <a:endParaRPr>
              <a:solidFill>
                <a:schemeClr val="dk1"/>
              </a:solidFill>
              <a:latin typeface="Calibri"/>
              <a:ea typeface="Calibri"/>
              <a:cs typeface="Calibri"/>
              <a:sym typeface="Calibri"/>
            </a:endParaRPr>
          </a:p>
        </p:txBody>
      </p:sp>
      <p:sp>
        <p:nvSpPr>
          <p:cNvPr id="325" name="Google Shape;325;p17"/>
          <p:cNvSpPr/>
          <p:nvPr/>
        </p:nvSpPr>
        <p:spPr>
          <a:xfrm>
            <a:off x="3627012" y="3301936"/>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050">
                <a:solidFill>
                  <a:schemeClr val="lt1"/>
                </a:solidFill>
                <a:latin typeface="Calibri"/>
                <a:ea typeface="Calibri"/>
                <a:cs typeface="Calibri"/>
                <a:sym typeface="Calibri"/>
              </a:rPr>
              <a:t>Pr. Manager</a:t>
            </a:r>
            <a:endParaRPr sz="1200">
              <a:solidFill>
                <a:schemeClr val="dk1"/>
              </a:solidFill>
              <a:latin typeface="Calibri"/>
              <a:ea typeface="Calibri"/>
              <a:cs typeface="Calibri"/>
              <a:sym typeface="Calibri"/>
            </a:endParaRPr>
          </a:p>
        </p:txBody>
      </p:sp>
      <p:sp>
        <p:nvSpPr>
          <p:cNvPr id="326" name="Google Shape;326;p17"/>
          <p:cNvSpPr/>
          <p:nvPr/>
        </p:nvSpPr>
        <p:spPr>
          <a:xfrm>
            <a:off x="2294703" y="3310270"/>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050">
                <a:solidFill>
                  <a:schemeClr val="lt1"/>
                </a:solidFill>
                <a:latin typeface="Calibri"/>
                <a:ea typeface="Calibri"/>
                <a:cs typeface="Calibri"/>
                <a:sym typeface="Calibri"/>
              </a:rPr>
              <a:t>Pr. Manager</a:t>
            </a:r>
            <a:endParaRPr sz="1200">
              <a:solidFill>
                <a:schemeClr val="dk1"/>
              </a:solidFill>
              <a:latin typeface="Calibri"/>
              <a:ea typeface="Calibri"/>
              <a:cs typeface="Calibri"/>
              <a:sym typeface="Calibri"/>
            </a:endParaRPr>
          </a:p>
        </p:txBody>
      </p:sp>
      <p:sp>
        <p:nvSpPr>
          <p:cNvPr id="327" name="Google Shape;327;p17"/>
          <p:cNvSpPr/>
          <p:nvPr/>
        </p:nvSpPr>
        <p:spPr>
          <a:xfrm>
            <a:off x="2294700" y="2772098"/>
            <a:ext cx="2306100" cy="442800"/>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Process owner:</a:t>
            </a:r>
            <a:endParaRPr sz="1100"/>
          </a:p>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Processes 1 &amp; 2</a:t>
            </a:r>
            <a:endParaRPr>
              <a:solidFill>
                <a:schemeClr val="dk1"/>
              </a:solidFill>
              <a:latin typeface="Calibri"/>
              <a:ea typeface="Calibri"/>
              <a:cs typeface="Calibri"/>
              <a:sym typeface="Calibri"/>
            </a:endParaRPr>
          </a:p>
        </p:txBody>
      </p:sp>
      <p:sp>
        <p:nvSpPr>
          <p:cNvPr id="328" name="Google Shape;328;p17"/>
          <p:cNvSpPr/>
          <p:nvPr/>
        </p:nvSpPr>
        <p:spPr>
          <a:xfrm>
            <a:off x="2275652" y="4113934"/>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a:solidFill>
                <a:schemeClr val="dk1"/>
              </a:solidFill>
              <a:latin typeface="Calibri"/>
              <a:ea typeface="Calibri"/>
              <a:cs typeface="Calibri"/>
              <a:sym typeface="Calibri"/>
            </a:endParaRPr>
          </a:p>
        </p:txBody>
      </p:sp>
      <p:sp>
        <p:nvSpPr>
          <p:cNvPr id="329" name="Google Shape;329;p17"/>
          <p:cNvSpPr txBox="1"/>
          <p:nvPr/>
        </p:nvSpPr>
        <p:spPr>
          <a:xfrm rot="-5400000">
            <a:off x="1934340" y="447627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  staff</a:t>
            </a:r>
            <a:endParaRPr>
              <a:solidFill>
                <a:schemeClr val="dk1"/>
              </a:solidFill>
              <a:latin typeface="Calibri"/>
              <a:ea typeface="Calibri"/>
              <a:cs typeface="Calibri"/>
              <a:sym typeface="Calibri"/>
            </a:endParaRPr>
          </a:p>
        </p:txBody>
      </p:sp>
      <p:sp>
        <p:nvSpPr>
          <p:cNvPr id="330" name="Google Shape;330;p17"/>
          <p:cNvSpPr/>
          <p:nvPr/>
        </p:nvSpPr>
        <p:spPr>
          <a:xfrm>
            <a:off x="3624626" y="4100853"/>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a:solidFill>
                <a:schemeClr val="dk1"/>
              </a:solidFill>
              <a:latin typeface="Calibri"/>
              <a:ea typeface="Calibri"/>
              <a:cs typeface="Calibri"/>
              <a:sym typeface="Calibri"/>
            </a:endParaRPr>
          </a:p>
        </p:txBody>
      </p:sp>
      <p:sp>
        <p:nvSpPr>
          <p:cNvPr id="331" name="Google Shape;331;p17"/>
          <p:cNvSpPr txBox="1"/>
          <p:nvPr/>
        </p:nvSpPr>
        <p:spPr>
          <a:xfrm rot="-5400000">
            <a:off x="3283315" y="446317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  staff</a:t>
            </a:r>
            <a:endParaRPr>
              <a:solidFill>
                <a:schemeClr val="dk1"/>
              </a:solidFill>
              <a:latin typeface="Calibri"/>
              <a:ea typeface="Calibri"/>
              <a:cs typeface="Calibri"/>
              <a:sym typeface="Calibri"/>
            </a:endParaRPr>
          </a:p>
        </p:txBody>
      </p:sp>
      <p:sp>
        <p:nvSpPr>
          <p:cNvPr id="332" name="Google Shape;332;p17"/>
          <p:cNvSpPr/>
          <p:nvPr/>
        </p:nvSpPr>
        <p:spPr>
          <a:xfrm>
            <a:off x="4959575" y="2772097"/>
            <a:ext cx="1915500" cy="452100"/>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Process owner:</a:t>
            </a:r>
            <a:endParaRPr sz="1100"/>
          </a:p>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Process 3</a:t>
            </a:r>
            <a:endParaRPr>
              <a:solidFill>
                <a:schemeClr val="dk1"/>
              </a:solidFill>
              <a:latin typeface="Calibri"/>
              <a:ea typeface="Calibri"/>
              <a:cs typeface="Calibri"/>
              <a:sym typeface="Calibri"/>
            </a:endParaRPr>
          </a:p>
        </p:txBody>
      </p:sp>
      <p:sp>
        <p:nvSpPr>
          <p:cNvPr id="333" name="Google Shape;333;p17"/>
          <p:cNvSpPr/>
          <p:nvPr/>
        </p:nvSpPr>
        <p:spPr>
          <a:xfrm>
            <a:off x="5321273" y="342933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1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Process 3</a:t>
            </a:r>
            <a:endParaRPr>
              <a:solidFill>
                <a:schemeClr val="dk1"/>
              </a:solidFill>
              <a:latin typeface="Calibri"/>
              <a:ea typeface="Calibri"/>
              <a:cs typeface="Calibri"/>
              <a:sym typeface="Calibri"/>
            </a:endParaRPr>
          </a:p>
        </p:txBody>
      </p:sp>
      <p:sp>
        <p:nvSpPr>
          <p:cNvPr id="334" name="Google Shape;334;p17"/>
          <p:cNvSpPr/>
          <p:nvPr/>
        </p:nvSpPr>
        <p:spPr>
          <a:xfrm>
            <a:off x="5502250" y="4048460"/>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Activity 1</a:t>
            </a:r>
            <a:endParaRPr>
              <a:solidFill>
                <a:schemeClr val="dk1"/>
              </a:solidFill>
              <a:latin typeface="Calibri"/>
              <a:ea typeface="Calibri"/>
              <a:cs typeface="Calibri"/>
              <a:sym typeface="Calibri"/>
            </a:endParaRPr>
          </a:p>
        </p:txBody>
      </p:sp>
      <p:sp>
        <p:nvSpPr>
          <p:cNvPr id="335" name="Google Shape;335;p17"/>
          <p:cNvSpPr/>
          <p:nvPr/>
        </p:nvSpPr>
        <p:spPr>
          <a:xfrm>
            <a:off x="5502249" y="4438987"/>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Activity 2</a:t>
            </a:r>
            <a:endParaRPr>
              <a:solidFill>
                <a:schemeClr val="dk1"/>
              </a:solidFill>
              <a:latin typeface="Calibri"/>
              <a:ea typeface="Calibri"/>
              <a:cs typeface="Calibri"/>
              <a:sym typeface="Calibri"/>
            </a:endParaRPr>
          </a:p>
        </p:txBody>
      </p:sp>
      <p:sp>
        <p:nvSpPr>
          <p:cNvPr id="336" name="Google Shape;336;p17"/>
          <p:cNvSpPr/>
          <p:nvPr/>
        </p:nvSpPr>
        <p:spPr>
          <a:xfrm>
            <a:off x="5502248" y="4829514"/>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100">
                <a:solidFill>
                  <a:schemeClr val="dk1"/>
                </a:solidFill>
                <a:latin typeface="Calibri"/>
                <a:ea typeface="Calibri"/>
                <a:cs typeface="Calibri"/>
                <a:sym typeface="Calibri"/>
              </a:rPr>
              <a:t>Activity 3</a:t>
            </a:r>
            <a:endParaRPr>
              <a:solidFill>
                <a:schemeClr val="dk1"/>
              </a:solidFill>
              <a:latin typeface="Calibri"/>
              <a:ea typeface="Calibri"/>
              <a:cs typeface="Calibri"/>
              <a:sym typeface="Calibri"/>
            </a:endParaRPr>
          </a:p>
        </p:txBody>
      </p:sp>
      <p:sp>
        <p:nvSpPr>
          <p:cNvPr id="337" name="Google Shape;337;p17"/>
          <p:cNvSpPr/>
          <p:nvPr/>
        </p:nvSpPr>
        <p:spPr>
          <a:xfrm>
            <a:off x="5398662" y="3288850"/>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050">
                <a:solidFill>
                  <a:schemeClr val="lt1"/>
                </a:solidFill>
                <a:latin typeface="Calibri"/>
                <a:ea typeface="Calibri"/>
                <a:cs typeface="Calibri"/>
                <a:sym typeface="Calibri"/>
              </a:rPr>
              <a:t>Pr. Manager</a:t>
            </a:r>
            <a:endParaRPr sz="1200">
              <a:solidFill>
                <a:schemeClr val="dk1"/>
              </a:solidFill>
              <a:latin typeface="Calibri"/>
              <a:ea typeface="Calibri"/>
              <a:cs typeface="Calibri"/>
              <a:sym typeface="Calibri"/>
            </a:endParaRPr>
          </a:p>
        </p:txBody>
      </p:sp>
      <p:sp>
        <p:nvSpPr>
          <p:cNvPr id="338" name="Google Shape;338;p17"/>
          <p:cNvSpPr/>
          <p:nvPr/>
        </p:nvSpPr>
        <p:spPr>
          <a:xfrm>
            <a:off x="5379611" y="4092514"/>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a:solidFill>
                <a:schemeClr val="dk1"/>
              </a:solidFill>
              <a:latin typeface="Calibri"/>
              <a:ea typeface="Calibri"/>
              <a:cs typeface="Calibri"/>
              <a:sym typeface="Calibri"/>
            </a:endParaRPr>
          </a:p>
        </p:txBody>
      </p:sp>
      <p:sp>
        <p:nvSpPr>
          <p:cNvPr id="339" name="Google Shape;339;p17"/>
          <p:cNvSpPr txBox="1"/>
          <p:nvPr/>
        </p:nvSpPr>
        <p:spPr>
          <a:xfrm rot="-5400000">
            <a:off x="5038299" y="445485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Pr.  staff</a:t>
            </a:r>
            <a:endParaRPr>
              <a:solidFill>
                <a:schemeClr val="dk1"/>
              </a:solidFill>
              <a:latin typeface="Calibri"/>
              <a:ea typeface="Calibri"/>
              <a:cs typeface="Calibri"/>
              <a:sym typeface="Calibri"/>
            </a:endParaRPr>
          </a:p>
        </p:txBody>
      </p:sp>
      <p:sp>
        <p:nvSpPr>
          <p:cNvPr id="340" name="Google Shape;340;p17"/>
          <p:cNvSpPr/>
          <p:nvPr/>
        </p:nvSpPr>
        <p:spPr>
          <a:xfrm>
            <a:off x="7507854" y="4604822"/>
            <a:ext cx="1343025"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Service owner: Service 2</a:t>
            </a:r>
            <a:endParaRPr>
              <a:solidFill>
                <a:schemeClr val="dk1"/>
              </a:solidFill>
              <a:latin typeface="Calibri"/>
              <a:ea typeface="Calibri"/>
              <a:cs typeface="Calibri"/>
              <a:sym typeface="Calibri"/>
            </a:endParaRPr>
          </a:p>
        </p:txBody>
      </p:sp>
      <p:sp>
        <p:nvSpPr>
          <p:cNvPr id="341" name="Google Shape;341;p17"/>
          <p:cNvSpPr/>
          <p:nvPr/>
        </p:nvSpPr>
        <p:spPr>
          <a:xfrm>
            <a:off x="7507854" y="3602178"/>
            <a:ext cx="1343025"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100">
                <a:solidFill>
                  <a:schemeClr val="lt1"/>
                </a:solidFill>
                <a:latin typeface="Calibri"/>
                <a:ea typeface="Calibri"/>
                <a:cs typeface="Calibri"/>
                <a:sym typeface="Calibri"/>
              </a:rPr>
              <a:t>Service owner: Service 1</a:t>
            </a:r>
            <a:endParaRPr>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t>The </a:t>
            </a:r>
            <a:r>
              <a:rPr lang="en-US" b="1" dirty="0" err="1"/>
              <a:t>FitSM</a:t>
            </a:r>
            <a:r>
              <a:rPr lang="en-US" b="1" dirty="0"/>
              <a:t> Approach and Standards Family</a:t>
            </a:r>
            <a:endParaRPr dirty="0"/>
          </a:p>
        </p:txBody>
      </p:sp>
      <p:sp>
        <p:nvSpPr>
          <p:cNvPr id="347" name="Google Shape;347;p1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48" name="Google Shape;348;p1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What is FitSM?</a:t>
            </a:r>
            <a:endParaRPr/>
          </a:p>
        </p:txBody>
      </p:sp>
      <p:sp>
        <p:nvSpPr>
          <p:cNvPr id="355" name="Google Shape;355;p1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A family of standards for lightweight IT service management</a:t>
            </a:r>
            <a:endParaRPr/>
          </a:p>
          <a:p>
            <a:pPr marL="342900" lvl="0" indent="-342900" algn="l" rtl="0">
              <a:spcBef>
                <a:spcPts val="560"/>
              </a:spcBef>
              <a:spcAft>
                <a:spcPts val="0"/>
              </a:spcAft>
              <a:buClr>
                <a:schemeClr val="dk1"/>
              </a:buClr>
              <a:buSzPts val="2800"/>
              <a:buChar char="•"/>
            </a:pPr>
            <a:r>
              <a:rPr lang="en-US"/>
              <a:t>Suitable for IT service providers of any type and scale</a:t>
            </a:r>
            <a:endParaRPr/>
          </a:p>
          <a:p>
            <a:pPr marL="342900" lvl="0" indent="-342900" algn="l" rtl="0">
              <a:spcBef>
                <a:spcPts val="560"/>
              </a:spcBef>
              <a:spcAft>
                <a:spcPts val="0"/>
              </a:spcAft>
              <a:buClr>
                <a:schemeClr val="dk1"/>
              </a:buClr>
              <a:buSzPts val="2800"/>
              <a:buChar char="•"/>
            </a:pPr>
            <a:r>
              <a:rPr lang="en-US"/>
              <a:t>Main design principle: Keep it simple!</a:t>
            </a:r>
            <a:endParaRPr/>
          </a:p>
          <a:p>
            <a:pPr marL="342900" lvl="0" indent="-342900" algn="l" rtl="0">
              <a:spcBef>
                <a:spcPts val="560"/>
              </a:spcBef>
              <a:spcAft>
                <a:spcPts val="0"/>
              </a:spcAft>
              <a:buClr>
                <a:schemeClr val="dk1"/>
              </a:buClr>
              <a:buSzPts val="2800"/>
              <a:buChar char="•"/>
            </a:pPr>
            <a:r>
              <a:rPr lang="en-US"/>
              <a:t>All parts (and this training material) freely available under Creative Commons licenses:</a:t>
            </a:r>
            <a:endParaRPr u="sng">
              <a:solidFill>
                <a:schemeClr val="hlink"/>
              </a:solidFill>
              <a:hlinkClick r:id="rId3"/>
            </a:endParaRPr>
          </a:p>
          <a:p>
            <a:pPr marL="0" lvl="0" indent="0" algn="ctr" rtl="0">
              <a:spcBef>
                <a:spcPts val="560"/>
              </a:spcBef>
              <a:spcAft>
                <a:spcPts val="0"/>
              </a:spcAft>
              <a:buClr>
                <a:schemeClr val="dk1"/>
              </a:buClr>
              <a:buSzPts val="2800"/>
              <a:buNone/>
            </a:pPr>
            <a:r>
              <a:rPr lang="en-US" u="sng">
                <a:solidFill>
                  <a:schemeClr val="hlink"/>
                </a:solidFill>
                <a:hlinkClick r:id="rId3"/>
              </a:rPr>
              <a:t>www.fitsm.eu</a:t>
            </a:r>
            <a:endParaRPr/>
          </a:p>
          <a:p>
            <a:pPr marL="0" lvl="0" indent="0" algn="ctr" rtl="0">
              <a:spcBef>
                <a:spcPts val="560"/>
              </a:spcBef>
              <a:spcAft>
                <a:spcPts val="0"/>
              </a:spcAft>
              <a:buClr>
                <a:schemeClr val="dk1"/>
              </a:buClr>
              <a:buSzPts val="2800"/>
              <a:buNone/>
            </a:pPr>
            <a:endParaRPr/>
          </a:p>
          <a:p>
            <a:pPr marL="0" lvl="0" indent="0" algn="ctr" rtl="0">
              <a:spcBef>
                <a:spcPts val="360"/>
              </a:spcBef>
              <a:spcAft>
                <a:spcPts val="0"/>
              </a:spcAft>
              <a:buClr>
                <a:schemeClr val="dk1"/>
              </a:buClr>
              <a:buSzPts val="1800"/>
              <a:buNone/>
            </a:pPr>
            <a:endParaRPr sz="1800" i="1"/>
          </a:p>
          <a:p>
            <a:pPr marL="0" lvl="0" indent="0" algn="ctr" rtl="0">
              <a:spcBef>
                <a:spcPts val="360"/>
              </a:spcBef>
              <a:spcAft>
                <a:spcPts val="0"/>
              </a:spcAft>
              <a:buClr>
                <a:schemeClr val="dk1"/>
              </a:buClr>
              <a:buSzPts val="1800"/>
              <a:buNone/>
            </a:pPr>
            <a:r>
              <a:rPr lang="en-US" sz="1800" i="1"/>
              <a:t>The development of the FitSM standards was supported and funded by the European Commission through the EC-FP7 project “FedSM”.</a:t>
            </a:r>
            <a:endParaRPr/>
          </a:p>
        </p:txBody>
      </p:sp>
      <p:sp>
        <p:nvSpPr>
          <p:cNvPr id="356" name="Google Shape;356;p1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57" name="Google Shape;357;p19"/>
          <p:cNvPicPr preferRelativeResize="0"/>
          <p:nvPr/>
        </p:nvPicPr>
        <p:blipFill rotWithShape="1">
          <a:blip r:embed="rId4">
            <a:alphaModFix/>
          </a:blip>
          <a:srcRect/>
          <a:stretch/>
        </p:blipFill>
        <p:spPr>
          <a:xfrm>
            <a:off x="5108687" y="4873110"/>
            <a:ext cx="1974626" cy="4711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Purpose of this training</a:t>
            </a:r>
            <a:endParaRPr/>
          </a:p>
        </p:txBody>
      </p:sp>
      <p:sp>
        <p:nvSpPr>
          <p:cNvPr id="50" name="Google Shape;50;p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Become familiar with </a:t>
            </a:r>
            <a:endParaRPr/>
          </a:p>
          <a:p>
            <a:pPr marL="742950" lvl="1" indent="-285750" algn="l" rtl="0">
              <a:spcBef>
                <a:spcPts val="480"/>
              </a:spcBef>
              <a:spcAft>
                <a:spcPts val="0"/>
              </a:spcAft>
              <a:buClr>
                <a:schemeClr val="dk1"/>
              </a:buClr>
              <a:buSzPts val="2400"/>
              <a:buChar char="–"/>
            </a:pPr>
            <a:r>
              <a:rPr lang="en-US"/>
              <a:t>Basic IT service management concepts and terms</a:t>
            </a:r>
            <a:endParaRPr/>
          </a:p>
          <a:p>
            <a:pPr marL="742950" lvl="1" indent="-285750" algn="l" rtl="0">
              <a:spcBef>
                <a:spcPts val="480"/>
              </a:spcBef>
              <a:spcAft>
                <a:spcPts val="0"/>
              </a:spcAft>
              <a:buClr>
                <a:schemeClr val="dk1"/>
              </a:buClr>
              <a:buSzPts val="2400"/>
              <a:buChar char="–"/>
            </a:pPr>
            <a:r>
              <a:rPr lang="en-US"/>
              <a:t>Purpose and structure of FitSM standards and their relationship to other standards</a:t>
            </a:r>
            <a:endParaRPr/>
          </a:p>
          <a:p>
            <a:pPr marL="742950" lvl="1" indent="-285750" algn="l" rtl="0">
              <a:spcBef>
                <a:spcPts val="480"/>
              </a:spcBef>
              <a:spcAft>
                <a:spcPts val="0"/>
              </a:spcAft>
              <a:buClr>
                <a:schemeClr val="dk1"/>
              </a:buClr>
              <a:buSzPts val="2400"/>
              <a:buChar char="–"/>
            </a:pPr>
            <a:r>
              <a:rPr lang="en-US"/>
              <a:t>FitSM approach and key principles</a:t>
            </a:r>
            <a:endParaRPr/>
          </a:p>
          <a:p>
            <a:pPr marL="742950" lvl="1" indent="-285750" algn="l" rtl="0">
              <a:spcBef>
                <a:spcPts val="480"/>
              </a:spcBef>
              <a:spcAft>
                <a:spcPts val="0"/>
              </a:spcAft>
              <a:buClr>
                <a:schemeClr val="dk1"/>
              </a:buClr>
              <a:buSzPts val="2400"/>
              <a:buChar char="–"/>
            </a:pPr>
            <a:r>
              <a:rPr lang="en-US"/>
              <a:t>Process framework underlying FitSM</a:t>
            </a:r>
            <a:endParaRPr/>
          </a:p>
          <a:p>
            <a:pPr marL="742950" lvl="1" indent="-285750" algn="l" rtl="0">
              <a:spcBef>
                <a:spcPts val="480"/>
              </a:spcBef>
              <a:spcAft>
                <a:spcPts val="0"/>
              </a:spcAft>
              <a:buClr>
                <a:schemeClr val="dk1"/>
              </a:buClr>
              <a:buSzPts val="2400"/>
              <a:buChar char="–"/>
            </a:pPr>
            <a:r>
              <a:rPr lang="en-US"/>
              <a:t>Selected requirements defined in FitSM-1</a:t>
            </a:r>
            <a:endParaRPr/>
          </a:p>
          <a:p>
            <a:pPr marL="342900" lvl="0" indent="-342900" algn="l" rtl="0">
              <a:spcBef>
                <a:spcPts val="560"/>
              </a:spcBef>
              <a:spcAft>
                <a:spcPts val="0"/>
              </a:spcAft>
              <a:buClr>
                <a:schemeClr val="dk1"/>
              </a:buClr>
              <a:buSzPts val="2800"/>
              <a:buChar char="•"/>
            </a:pPr>
            <a:r>
              <a:rPr lang="en-US"/>
              <a:t>Achieve the </a:t>
            </a:r>
            <a:r>
              <a:rPr lang="en-US" b="1" i="1"/>
              <a:t>Foundation Certificate in IT Service Management</a:t>
            </a:r>
            <a:r>
              <a:rPr lang="en-US" i="1"/>
              <a:t> according to FitSM</a:t>
            </a:r>
            <a:endParaRPr/>
          </a:p>
        </p:txBody>
      </p:sp>
      <p:sp>
        <p:nvSpPr>
          <p:cNvPr id="51" name="Google Shape;51;p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The FitSM approach</a:t>
            </a:r>
            <a:endParaRPr/>
          </a:p>
        </p:txBody>
      </p:sp>
      <p:sp>
        <p:nvSpPr>
          <p:cNvPr id="364" name="Google Shape;364;p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grpSp>
        <p:nvGrpSpPr>
          <p:cNvPr id="365" name="Google Shape;365;p20"/>
          <p:cNvGrpSpPr/>
          <p:nvPr/>
        </p:nvGrpSpPr>
        <p:grpSpPr>
          <a:xfrm>
            <a:off x="219456" y="2348562"/>
            <a:ext cx="11972544" cy="3844973"/>
            <a:chOff x="0" y="0"/>
            <a:chExt cx="10972800" cy="3282214"/>
          </a:xfrm>
        </p:grpSpPr>
        <p:sp>
          <p:nvSpPr>
            <p:cNvPr id="366" name="Google Shape;366;p20"/>
            <p:cNvSpPr/>
            <p:nvPr/>
          </p:nvSpPr>
          <p:spPr>
            <a:xfrm>
              <a:off x="0" y="0"/>
              <a:ext cx="10972800" cy="3282214"/>
            </a:xfrm>
            <a:prstGeom prst="roundRect">
              <a:avLst>
                <a:gd name="adj" fmla="val 8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67" name="Google Shape;367;p20"/>
            <p:cNvSpPr txBox="1"/>
            <p:nvPr/>
          </p:nvSpPr>
          <p:spPr>
            <a:xfrm>
              <a:off x="81713" y="81713"/>
              <a:ext cx="10809374" cy="3118788"/>
            </a:xfrm>
            <a:prstGeom prst="rect">
              <a:avLst/>
            </a:prstGeom>
            <a:noFill/>
            <a:ln>
              <a:noFill/>
            </a:ln>
          </p:spPr>
          <p:txBody>
            <a:bodyPr spcFirstLastPara="1" wrap="square" lIns="106675" tIns="106675" rIns="106675" bIns="2547350"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000">
                  <a:solidFill>
                    <a:schemeClr val="lt1"/>
                  </a:solidFill>
                  <a:latin typeface="Calibri"/>
                  <a:ea typeface="Calibri"/>
                  <a:cs typeface="Calibri"/>
                  <a:sym typeface="Calibri"/>
                </a:rPr>
                <a:t>The key principles of the FitSM approach to managing IT services:</a:t>
              </a:r>
              <a:endParaRPr sz="2000">
                <a:solidFill>
                  <a:schemeClr val="lt1"/>
                </a:solidFill>
                <a:latin typeface="Calibri"/>
                <a:ea typeface="Calibri"/>
                <a:cs typeface="Calibri"/>
                <a:sym typeface="Calibri"/>
              </a:endParaRPr>
            </a:p>
          </p:txBody>
        </p:sp>
        <p:sp>
          <p:nvSpPr>
            <p:cNvPr id="368" name="Google Shape;368;p20"/>
            <p:cNvSpPr/>
            <p:nvPr/>
          </p:nvSpPr>
          <p:spPr>
            <a:xfrm>
              <a:off x="274320" y="820553"/>
              <a:ext cx="2496963"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69" name="Google Shape;369;p20"/>
            <p:cNvSpPr txBox="1"/>
            <p:nvPr/>
          </p:nvSpPr>
          <p:spPr>
            <a:xfrm>
              <a:off x="258064" y="870803"/>
              <a:ext cx="2488588"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Practicality</a:t>
              </a:r>
              <a:endParaRPr sz="1800" dirty="0">
                <a:solidFill>
                  <a:schemeClr val="dk1"/>
                </a:solidFill>
                <a:latin typeface="Calibri"/>
                <a:ea typeface="Calibri"/>
                <a:cs typeface="Calibri"/>
                <a:sym typeface="Calibri"/>
              </a:endParaRPr>
            </a:p>
          </p:txBody>
        </p:sp>
        <p:sp>
          <p:nvSpPr>
            <p:cNvPr id="370" name="Google Shape;370;p20"/>
            <p:cNvSpPr/>
            <p:nvPr/>
          </p:nvSpPr>
          <p:spPr>
            <a:xfrm>
              <a:off x="274320" y="1404230"/>
              <a:ext cx="2505338"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1" name="Google Shape;371;p20"/>
            <p:cNvSpPr txBox="1"/>
            <p:nvPr/>
          </p:nvSpPr>
          <p:spPr>
            <a:xfrm>
              <a:off x="282695" y="1443842"/>
              <a:ext cx="2488588"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Consistency</a:t>
              </a:r>
              <a:endParaRPr sz="1800" dirty="0">
                <a:solidFill>
                  <a:schemeClr val="dk1"/>
                </a:solidFill>
                <a:latin typeface="Calibri"/>
                <a:ea typeface="Calibri"/>
                <a:cs typeface="Calibri"/>
                <a:sym typeface="Calibri"/>
              </a:endParaRPr>
            </a:p>
          </p:txBody>
        </p:sp>
        <p:sp>
          <p:nvSpPr>
            <p:cNvPr id="372" name="Google Shape;372;p20"/>
            <p:cNvSpPr/>
            <p:nvPr/>
          </p:nvSpPr>
          <p:spPr>
            <a:xfrm>
              <a:off x="274320" y="1987907"/>
              <a:ext cx="2488588"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3" name="Google Shape;373;p20"/>
            <p:cNvSpPr txBox="1"/>
            <p:nvPr/>
          </p:nvSpPr>
          <p:spPr>
            <a:xfrm>
              <a:off x="258064" y="2014701"/>
              <a:ext cx="2488588"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a:solidFill>
                    <a:schemeClr val="dk1"/>
                  </a:solidFill>
                  <a:latin typeface="Calibri"/>
                  <a:ea typeface="Calibri"/>
                  <a:cs typeface="Calibri"/>
                  <a:sym typeface="Calibri"/>
                </a:rPr>
                <a:t>Sufficiency</a:t>
              </a:r>
              <a:endParaRPr sz="1800">
                <a:solidFill>
                  <a:schemeClr val="dk1"/>
                </a:solidFill>
                <a:latin typeface="Calibri"/>
                <a:ea typeface="Calibri"/>
                <a:cs typeface="Calibri"/>
                <a:sym typeface="Calibri"/>
              </a:endParaRPr>
            </a:p>
          </p:txBody>
        </p:sp>
        <p:sp>
          <p:nvSpPr>
            <p:cNvPr id="374" name="Google Shape;374;p20"/>
            <p:cNvSpPr/>
            <p:nvPr/>
          </p:nvSpPr>
          <p:spPr>
            <a:xfrm>
              <a:off x="274320" y="2571584"/>
              <a:ext cx="2488588"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5" name="Google Shape;375;p20"/>
            <p:cNvSpPr txBox="1"/>
            <p:nvPr/>
          </p:nvSpPr>
          <p:spPr>
            <a:xfrm>
              <a:off x="291070" y="2588334"/>
              <a:ext cx="2471838"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Extendibility</a:t>
              </a:r>
              <a:endParaRPr sz="1800" dirty="0">
                <a:solidFill>
                  <a:schemeClr val="dk1"/>
                </a:solidFill>
                <a:latin typeface="Calibri"/>
                <a:ea typeface="Calibri"/>
                <a:cs typeface="Calibri"/>
                <a:sym typeface="Calibri"/>
              </a:endParaRPr>
            </a:p>
          </p:txBody>
        </p:sp>
        <p:sp>
          <p:nvSpPr>
            <p:cNvPr id="376" name="Google Shape;376;p20"/>
            <p:cNvSpPr/>
            <p:nvPr/>
          </p:nvSpPr>
          <p:spPr>
            <a:xfrm>
              <a:off x="2972265" y="820553"/>
              <a:ext cx="7726216" cy="2297550"/>
            </a:xfrm>
            <a:prstGeom prst="roundRect">
              <a:avLst>
                <a:gd name="adj" fmla="val 10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7" name="Google Shape;377;p20"/>
            <p:cNvSpPr txBox="1"/>
            <p:nvPr/>
          </p:nvSpPr>
          <p:spPr>
            <a:xfrm>
              <a:off x="2972265" y="891211"/>
              <a:ext cx="7655557" cy="2156234"/>
            </a:xfrm>
            <a:prstGeom prst="rect">
              <a:avLst/>
            </a:prstGeom>
            <a:noFill/>
            <a:ln>
              <a:noFill/>
            </a:ln>
          </p:spPr>
          <p:txBody>
            <a:bodyPr spcFirstLastPara="1" wrap="square" lIns="106675" tIns="106675" rIns="106675" bIns="145892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000">
                  <a:solidFill>
                    <a:schemeClr val="lt1"/>
                  </a:solidFill>
                  <a:latin typeface="Calibri"/>
                  <a:ea typeface="Calibri"/>
                  <a:cs typeface="Calibri"/>
                  <a:sym typeface="Calibri"/>
                </a:rPr>
                <a:t>The foundation for systematic IT Service Management:</a:t>
              </a:r>
              <a:endParaRPr sz="2000">
                <a:solidFill>
                  <a:schemeClr val="lt1"/>
                </a:solidFill>
                <a:latin typeface="Calibri"/>
                <a:ea typeface="Calibri"/>
                <a:cs typeface="Calibri"/>
                <a:sym typeface="Calibri"/>
              </a:endParaRPr>
            </a:p>
          </p:txBody>
        </p:sp>
        <p:sp>
          <p:nvSpPr>
            <p:cNvPr id="378" name="Google Shape;378;p20"/>
            <p:cNvSpPr/>
            <p:nvPr/>
          </p:nvSpPr>
          <p:spPr>
            <a:xfrm>
              <a:off x="3336571" y="1852522"/>
              <a:ext cx="2266758"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9" name="Google Shape;379;p20"/>
            <p:cNvSpPr txBox="1"/>
            <p:nvPr/>
          </p:nvSpPr>
          <p:spPr>
            <a:xfrm>
              <a:off x="3423489" y="1927907"/>
              <a:ext cx="2154109"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Service- and customer orientation</a:t>
              </a:r>
              <a:endParaRPr sz="1800" dirty="0">
                <a:solidFill>
                  <a:schemeClr val="dk1"/>
                </a:solidFill>
                <a:latin typeface="Calibri"/>
                <a:ea typeface="Calibri"/>
                <a:cs typeface="Calibri"/>
                <a:sym typeface="Calibri"/>
              </a:endParaRPr>
            </a:p>
          </p:txBody>
        </p:sp>
        <p:sp>
          <p:nvSpPr>
            <p:cNvPr id="380" name="Google Shape;380;p20"/>
            <p:cNvSpPr/>
            <p:nvPr/>
          </p:nvSpPr>
          <p:spPr>
            <a:xfrm>
              <a:off x="5687796" y="1854451"/>
              <a:ext cx="2353699"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81" name="Google Shape;381;p20"/>
            <p:cNvSpPr txBox="1"/>
            <p:nvPr/>
          </p:nvSpPr>
          <p:spPr>
            <a:xfrm>
              <a:off x="5908192" y="1886247"/>
              <a:ext cx="2147110"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Process-orientation</a:t>
              </a:r>
              <a:endParaRPr sz="1800" dirty="0">
                <a:solidFill>
                  <a:schemeClr val="dk1"/>
                </a:solidFill>
                <a:latin typeface="Calibri"/>
                <a:ea typeface="Calibri"/>
                <a:cs typeface="Calibri"/>
                <a:sym typeface="Calibri"/>
              </a:endParaRPr>
            </a:p>
          </p:txBody>
        </p:sp>
        <p:sp>
          <p:nvSpPr>
            <p:cNvPr id="382" name="Google Shape;382;p20"/>
            <p:cNvSpPr/>
            <p:nvPr/>
          </p:nvSpPr>
          <p:spPr>
            <a:xfrm>
              <a:off x="8125961" y="1854451"/>
              <a:ext cx="2353699"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83" name="Google Shape;383;p20"/>
            <p:cNvSpPr txBox="1"/>
            <p:nvPr/>
          </p:nvSpPr>
          <p:spPr>
            <a:xfrm>
              <a:off x="8268708" y="1886247"/>
              <a:ext cx="2179156"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dirty="0">
                  <a:solidFill>
                    <a:schemeClr val="dk1"/>
                  </a:solidFill>
                  <a:latin typeface="Calibri"/>
                  <a:ea typeface="Calibri"/>
                  <a:cs typeface="Calibri"/>
                  <a:sym typeface="Calibri"/>
                </a:rPr>
                <a:t>Continual improvement</a:t>
              </a:r>
              <a:endParaRPr sz="1800" dirty="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principles</a:t>
            </a:r>
            <a:endParaRPr/>
          </a:p>
        </p:txBody>
      </p:sp>
      <p:graphicFrame>
        <p:nvGraphicFramePr>
          <p:cNvPr id="390" name="Google Shape;390;p21"/>
          <p:cNvGraphicFramePr/>
          <p:nvPr>
            <p:extLst>
              <p:ext uri="{D42A27DB-BD31-4B8C-83A1-F6EECF244321}">
                <p14:modId xmlns:p14="http://schemas.microsoft.com/office/powerpoint/2010/main" val="4118534641"/>
              </p:ext>
            </p:extLst>
          </p:nvPr>
        </p:nvGraphicFramePr>
        <p:xfrm>
          <a:off x="609600" y="1697038"/>
          <a:ext cx="10972800" cy="3571280"/>
        </p:xfrm>
        <a:graphic>
          <a:graphicData uri="http://schemas.openxmlformats.org/drawingml/2006/table">
            <a:tbl>
              <a:tblPr firstRow="1" bandRow="1">
                <a:noFill/>
                <a:tableStyleId>{64C80031-E42B-420E-A80E-2A5ADF47C0A6}</a:tableStyleId>
              </a:tblPr>
              <a:tblGrid>
                <a:gridCol w="3856525">
                  <a:extLst>
                    <a:ext uri="{9D8B030D-6E8A-4147-A177-3AD203B41FA5}">
                      <a16:colId xmlns:a16="http://schemas.microsoft.com/office/drawing/2014/main" val="20000"/>
                    </a:ext>
                  </a:extLst>
                </a:gridCol>
                <a:gridCol w="71162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600" u="none" strike="noStrike" cap="none"/>
                        <a:t>Principle</a:t>
                      </a:r>
                      <a:endParaRPr sz="1200"/>
                    </a:p>
                  </a:txBody>
                  <a:tcPr marL="91450" marR="91450" marT="45725" marB="45725"/>
                </a:tc>
                <a:tc>
                  <a:txBody>
                    <a:bodyPr/>
                    <a:lstStyle/>
                    <a:p>
                      <a:pPr marL="0" marR="0" lvl="0" indent="0" algn="l" rtl="0">
                        <a:spcBef>
                          <a:spcPts val="0"/>
                        </a:spcBef>
                        <a:spcAft>
                          <a:spcPts val="0"/>
                        </a:spcAft>
                        <a:buNone/>
                      </a:pPr>
                      <a:r>
                        <a:rPr lang="en-US" sz="1600"/>
                        <a:t>Explanation</a:t>
                      </a:r>
                      <a:endParaRPr sz="1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b="1" dirty="0"/>
                        <a:t>Service- and customer-orientation</a:t>
                      </a:r>
                      <a:endParaRPr sz="1200" dirty="0"/>
                    </a:p>
                  </a:txBody>
                  <a:tcPr marL="91450" marR="91450" marT="45725" marB="45725"/>
                </a:tc>
                <a:tc>
                  <a:txBody>
                    <a:bodyPr/>
                    <a:lstStyle/>
                    <a:p>
                      <a:pPr marL="0" marR="0" lvl="0" indent="0" algn="l" rtl="0">
                        <a:spcBef>
                          <a:spcPts val="0"/>
                        </a:spcBef>
                        <a:spcAft>
                          <a:spcPts val="0"/>
                        </a:spcAft>
                        <a:buNone/>
                      </a:pPr>
                      <a:r>
                        <a:rPr lang="en-US" sz="1600"/>
                        <a:t>IT-driven solutions provided to customers and users are arranged as services and provided according to clearly defined service levels.</a:t>
                      </a:r>
                      <a:endParaRPr sz="12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Services are aligned to the needs and expectations of (potential) customers.  Both the service provider and customer are aware of agreed service targets.</a:t>
                      </a:r>
                      <a:endParaRPr sz="12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b="1"/>
                        <a:t>Process-orientation</a:t>
                      </a:r>
                      <a:endParaRPr sz="1200"/>
                    </a:p>
                  </a:txBody>
                  <a:tcPr marL="91450" marR="91450" marT="45725" marB="45725"/>
                </a:tc>
                <a:tc>
                  <a:txBody>
                    <a:bodyPr/>
                    <a:lstStyle/>
                    <a:p>
                      <a:pPr marL="0" marR="0" lvl="0" indent="0" algn="l" rtl="0">
                        <a:spcBef>
                          <a:spcPts val="0"/>
                        </a:spcBef>
                        <a:spcAft>
                          <a:spcPts val="0"/>
                        </a:spcAft>
                        <a:buNone/>
                      </a:pPr>
                      <a:r>
                        <a:rPr lang="en-US" sz="1600"/>
                        <a:t>Activities required to plan, deliver, operate and control services are carried out as part of well-understood and effective processes.</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b="1"/>
                        <a:t>Continual improvement</a:t>
                      </a:r>
                      <a:endParaRPr sz="1200"/>
                    </a:p>
                  </a:txBody>
                  <a:tcPr marL="91450" marR="91450" marT="45725" marB="45725"/>
                </a:tc>
                <a:tc>
                  <a:txBody>
                    <a:bodyPr/>
                    <a:lstStyle/>
                    <a:p>
                      <a:pPr marL="0" marR="0" lvl="0" indent="0" algn="l" rtl="0">
                        <a:spcBef>
                          <a:spcPts val="0"/>
                        </a:spcBef>
                        <a:spcAft>
                          <a:spcPts val="0"/>
                        </a:spcAft>
                        <a:buNone/>
                      </a:pPr>
                      <a:r>
                        <a:rPr lang="en-US" sz="1600" dirty="0"/>
                        <a:t>The entire service management system follows the plan-do-check-act approach.</a:t>
                      </a:r>
                      <a:endParaRPr sz="1200"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All processes and activities necessary to manage IT services as well as the services themselves are subject to evaluation, aimed at identifying opportunities for improvement and taking appropriate follow-up actions.</a:t>
                      </a:r>
                      <a:endParaRPr sz="1200" dirty="0"/>
                    </a:p>
                  </a:txBody>
                  <a:tcPr marL="91450" marR="91450" marT="45725" marB="45725"/>
                </a:tc>
                <a:extLst>
                  <a:ext uri="{0D108BD9-81ED-4DB2-BD59-A6C34878D82A}">
                    <a16:rowId xmlns:a16="http://schemas.microsoft.com/office/drawing/2014/main" val="10003"/>
                  </a:ext>
                </a:extLst>
              </a:tr>
            </a:tbl>
          </a:graphicData>
        </a:graphic>
      </p:graphicFrame>
      <p:sp>
        <p:nvSpPr>
          <p:cNvPr id="391" name="Google Shape;391;p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key principles</a:t>
            </a:r>
            <a:endParaRPr/>
          </a:p>
        </p:txBody>
      </p:sp>
      <p:graphicFrame>
        <p:nvGraphicFramePr>
          <p:cNvPr id="398" name="Google Shape;398;p22"/>
          <p:cNvGraphicFramePr/>
          <p:nvPr>
            <p:extLst>
              <p:ext uri="{D42A27DB-BD31-4B8C-83A1-F6EECF244321}">
                <p14:modId xmlns:p14="http://schemas.microsoft.com/office/powerpoint/2010/main" val="2269290581"/>
              </p:ext>
            </p:extLst>
          </p:nvPr>
        </p:nvGraphicFramePr>
        <p:xfrm>
          <a:off x="609600" y="1697038"/>
          <a:ext cx="10972800" cy="1854250"/>
        </p:xfrm>
        <a:graphic>
          <a:graphicData uri="http://schemas.openxmlformats.org/drawingml/2006/table">
            <a:tbl>
              <a:tblPr firstRow="1" bandRow="1">
                <a:noFill/>
                <a:tableStyleId>{64C80031-E42B-420E-A80E-2A5ADF47C0A6}</a:tableStyleId>
              </a:tblPr>
              <a:tblGrid>
                <a:gridCol w="3856525">
                  <a:extLst>
                    <a:ext uri="{9D8B030D-6E8A-4147-A177-3AD203B41FA5}">
                      <a16:colId xmlns:a16="http://schemas.microsoft.com/office/drawing/2014/main" val="20000"/>
                    </a:ext>
                  </a:extLst>
                </a:gridCol>
                <a:gridCol w="71162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600"/>
                        <a:t>Principle</a:t>
                      </a:r>
                      <a:endParaRPr sz="1200"/>
                    </a:p>
                  </a:txBody>
                  <a:tcPr marL="91450" marR="91450" marT="45725" marB="45725"/>
                </a:tc>
                <a:tc>
                  <a:txBody>
                    <a:bodyPr/>
                    <a:lstStyle/>
                    <a:p>
                      <a:pPr marL="0" marR="0" lvl="0" indent="0" algn="l" rtl="0">
                        <a:spcBef>
                          <a:spcPts val="0"/>
                        </a:spcBef>
                        <a:spcAft>
                          <a:spcPts val="0"/>
                        </a:spcAft>
                        <a:buNone/>
                      </a:pPr>
                      <a:r>
                        <a:rPr lang="en-US" sz="1600"/>
                        <a:t>Explanation</a:t>
                      </a:r>
                      <a:endParaRPr sz="1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Practicality</a:t>
                      </a:r>
                      <a:endParaRPr sz="1600" b="1" dirty="0"/>
                    </a:p>
                  </a:txBody>
                  <a:tcPr marL="91450" marR="91450" marT="45725" marB="45725"/>
                </a:tc>
                <a:tc>
                  <a:txBody>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Apply simple, proven guidance instead of drowning in theoretical best practices</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Consistency</a:t>
                      </a:r>
                      <a:endParaRPr sz="1600" b="1"/>
                    </a:p>
                  </a:txBody>
                  <a:tcPr marL="91450" marR="91450" marT="45725" marB="45725"/>
                </a:tc>
                <a:tc>
                  <a:txBody>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Repeatable performance before detailed documentation</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Sufficiency</a:t>
                      </a:r>
                      <a:endParaRPr sz="1600" b="1"/>
                    </a:p>
                  </a:txBody>
                  <a:tcPr marL="91450" marR="91450" marT="45725" marB="45725"/>
                </a:tc>
                <a:tc>
                  <a:txBody>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Good enough and working over seeking the perfect solution</a:t>
                      </a:r>
                      <a:endParaRPr sz="16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Extendibility</a:t>
                      </a:r>
                      <a:endParaRPr sz="1600" b="1"/>
                    </a:p>
                  </a:txBody>
                  <a:tcPr marL="91450" marR="91450" marT="45725" marB="45725"/>
                </a:tc>
                <a:tc>
                  <a:txBody>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Leverage many sources of knowledge rather than live in a walled garden</a:t>
                      </a:r>
                      <a:endParaRPr sz="1600" dirty="0"/>
                    </a:p>
                  </a:txBody>
                  <a:tcPr marL="91450" marR="91450" marT="45725" marB="45725"/>
                </a:tc>
                <a:extLst>
                  <a:ext uri="{0D108BD9-81ED-4DB2-BD59-A6C34878D82A}">
                    <a16:rowId xmlns:a16="http://schemas.microsoft.com/office/drawing/2014/main" val="10004"/>
                  </a:ext>
                </a:extLst>
              </a:tr>
            </a:tbl>
          </a:graphicData>
        </a:graphic>
      </p:graphicFrame>
      <p:sp>
        <p:nvSpPr>
          <p:cNvPr id="399" name="Google Shape;399;p2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parts</a:t>
            </a:r>
            <a:endParaRPr/>
          </a:p>
        </p:txBody>
      </p:sp>
      <p:sp>
        <p:nvSpPr>
          <p:cNvPr id="406" name="Google Shape;406;p2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407" name="Google Shape;407;p23"/>
          <p:cNvSpPr txBox="1"/>
          <p:nvPr/>
        </p:nvSpPr>
        <p:spPr>
          <a:xfrm rot="5400000">
            <a:off x="10177593" y="2617456"/>
            <a:ext cx="1520687"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Focus of this training</a:t>
            </a:r>
            <a:endParaRPr sz="1100"/>
          </a:p>
        </p:txBody>
      </p:sp>
      <p:grpSp>
        <p:nvGrpSpPr>
          <p:cNvPr id="408" name="Google Shape;408;p23"/>
          <p:cNvGrpSpPr/>
          <p:nvPr/>
        </p:nvGrpSpPr>
        <p:grpSpPr>
          <a:xfrm>
            <a:off x="1357745" y="1741823"/>
            <a:ext cx="8616447" cy="5053823"/>
            <a:chOff x="692908" y="308930"/>
            <a:chExt cx="7359280" cy="6064102"/>
          </a:xfrm>
        </p:grpSpPr>
        <p:sp>
          <p:nvSpPr>
            <p:cNvPr id="409" name="Google Shape;409;p23"/>
            <p:cNvSpPr/>
            <p:nvPr/>
          </p:nvSpPr>
          <p:spPr>
            <a:xfrm>
              <a:off x="692908" y="308930"/>
              <a:ext cx="7359280" cy="359276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410" name="Google Shape;410;p23"/>
            <p:cNvSpPr/>
            <p:nvPr/>
          </p:nvSpPr>
          <p:spPr>
            <a:xfrm>
              <a:off x="710688" y="4004670"/>
              <a:ext cx="7341499" cy="2368362"/>
            </a:xfrm>
            <a:prstGeom prst="upArrowCallout">
              <a:avLst>
                <a:gd name="adj1" fmla="val 30626"/>
                <a:gd name="adj2" fmla="val 25000"/>
                <a:gd name="adj3" fmla="val 18308"/>
                <a:gd name="adj4" fmla="val 7634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411" name="Google Shape;411;p23"/>
            <p:cNvSpPr/>
            <p:nvPr/>
          </p:nvSpPr>
          <p:spPr>
            <a:xfrm>
              <a:off x="2981788" y="1781196"/>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dirty="0">
                  <a:solidFill>
                    <a:srgbClr val="FFFFFF"/>
                  </a:solidFill>
                  <a:latin typeface="Helvetica Neue"/>
                  <a:ea typeface="Helvetica Neue"/>
                  <a:cs typeface="Helvetica Neue"/>
                  <a:sym typeface="Helvetica Neue"/>
                </a:rPr>
                <a:t>FitSM-1</a:t>
              </a:r>
              <a:endParaRPr sz="1100" dirty="0"/>
            </a:p>
            <a:p>
              <a:pPr marL="0" marR="0" lvl="0" indent="0" algn="ctr" rtl="0">
                <a:spcBef>
                  <a:spcPts val="0"/>
                </a:spcBef>
                <a:spcAft>
                  <a:spcPts val="0"/>
                </a:spcAft>
                <a:buNone/>
              </a:pPr>
              <a:r>
                <a:rPr lang="en-US" sz="1100" dirty="0">
                  <a:solidFill>
                    <a:srgbClr val="FFFFFF"/>
                  </a:solidFill>
                  <a:latin typeface="Helvetica Neue"/>
                  <a:ea typeface="Helvetica Neue"/>
                  <a:cs typeface="Helvetica Neue"/>
                  <a:sym typeface="Helvetica Neue"/>
                </a:rPr>
                <a:t>Requirements</a:t>
              </a:r>
              <a:endParaRPr sz="1100" dirty="0"/>
            </a:p>
          </p:txBody>
        </p:sp>
        <p:sp>
          <p:nvSpPr>
            <p:cNvPr id="412" name="Google Shape;412;p23"/>
            <p:cNvSpPr/>
            <p:nvPr/>
          </p:nvSpPr>
          <p:spPr>
            <a:xfrm>
              <a:off x="1163640"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dirty="0">
                  <a:solidFill>
                    <a:srgbClr val="FFFFFF"/>
                  </a:solidFill>
                  <a:latin typeface="Helvetica Neue"/>
                  <a:ea typeface="Helvetica Neue"/>
                  <a:cs typeface="Helvetica Neue"/>
                  <a:sym typeface="Helvetica Neue"/>
                </a:rPr>
                <a:t>FitSM-2</a:t>
              </a:r>
              <a:endParaRPr sz="1100" dirty="0"/>
            </a:p>
            <a:p>
              <a:pPr marL="0" marR="0" lvl="0" indent="0" algn="ctr" rtl="0">
                <a:spcBef>
                  <a:spcPts val="0"/>
                </a:spcBef>
                <a:spcAft>
                  <a:spcPts val="0"/>
                </a:spcAft>
                <a:buNone/>
              </a:pPr>
              <a:r>
                <a:rPr lang="en-US" sz="1100" dirty="0">
                  <a:solidFill>
                    <a:srgbClr val="FFFFFF"/>
                  </a:solidFill>
                  <a:latin typeface="Helvetica Neue"/>
                  <a:ea typeface="Helvetica Neue"/>
                  <a:cs typeface="Helvetica Neue"/>
                  <a:sym typeface="Helvetica Neue"/>
                </a:rPr>
                <a:t>Process activities and implementation</a:t>
              </a:r>
              <a:endParaRPr sz="1100" dirty="0"/>
            </a:p>
          </p:txBody>
        </p:sp>
        <p:sp>
          <p:nvSpPr>
            <p:cNvPr id="413" name="Google Shape;413;p23"/>
            <p:cNvSpPr/>
            <p:nvPr/>
          </p:nvSpPr>
          <p:spPr>
            <a:xfrm>
              <a:off x="4808395"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rgbClr val="FFFFFF"/>
                  </a:solidFill>
                  <a:latin typeface="Helvetica Neue"/>
                  <a:ea typeface="Helvetica Neue"/>
                  <a:cs typeface="Helvetica Neue"/>
                  <a:sym typeface="Helvetica Neue"/>
                </a:rPr>
                <a:t>FitSM-3</a:t>
              </a:r>
              <a:endParaRPr sz="1100"/>
            </a:p>
            <a:p>
              <a:pPr marL="0" marR="0" lvl="0" indent="0" algn="ctr" rtl="0">
                <a:spcBef>
                  <a:spcPts val="0"/>
                </a:spcBef>
                <a:spcAft>
                  <a:spcPts val="0"/>
                </a:spcAft>
                <a:buNone/>
              </a:pPr>
              <a:r>
                <a:rPr lang="en-US" sz="1100">
                  <a:solidFill>
                    <a:srgbClr val="FFFFFF"/>
                  </a:solidFill>
                  <a:latin typeface="Helvetica Neue"/>
                  <a:ea typeface="Helvetica Neue"/>
                  <a:cs typeface="Helvetica Neue"/>
                  <a:sym typeface="Helvetica Neue"/>
                </a:rPr>
                <a:t>Role model</a:t>
              </a:r>
              <a:endParaRPr sz="1100"/>
            </a:p>
          </p:txBody>
        </p:sp>
        <p:sp>
          <p:nvSpPr>
            <p:cNvPr id="414" name="Google Shape;414;p23"/>
            <p:cNvSpPr/>
            <p:nvPr/>
          </p:nvSpPr>
          <p:spPr>
            <a:xfrm>
              <a:off x="3341790" y="5052165"/>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dirty="0">
                  <a:solidFill>
                    <a:srgbClr val="FFFFFF"/>
                  </a:solidFill>
                  <a:latin typeface="Helvetica Neue"/>
                  <a:ea typeface="Helvetica Neue"/>
                  <a:cs typeface="Helvetica Neue"/>
                  <a:sym typeface="Helvetica Neue"/>
                </a:rPr>
                <a:t>FitSM-5</a:t>
              </a:r>
              <a:endParaRPr sz="1100" dirty="0"/>
            </a:p>
            <a:p>
              <a:pPr marL="0" marR="0" lvl="0" indent="0" algn="ctr" rtl="0">
                <a:spcBef>
                  <a:spcPts val="0"/>
                </a:spcBef>
                <a:spcAft>
                  <a:spcPts val="0"/>
                </a:spcAft>
                <a:buNone/>
              </a:pPr>
              <a:r>
                <a:rPr lang="en-US" sz="1100" dirty="0">
                  <a:solidFill>
                    <a:srgbClr val="FFFFFF"/>
                  </a:solidFill>
                  <a:latin typeface="Helvetica Neue"/>
                  <a:ea typeface="Helvetica Neue"/>
                  <a:cs typeface="Helvetica Neue"/>
                  <a:sym typeface="Helvetica Neue"/>
                </a:rPr>
                <a:t>Implementation guides</a:t>
              </a:r>
              <a:endParaRPr sz="1100" dirty="0"/>
            </a:p>
          </p:txBody>
        </p:sp>
        <p:cxnSp>
          <p:nvCxnSpPr>
            <p:cNvPr id="415" name="Google Shape;415;p23"/>
            <p:cNvCxnSpPr>
              <a:stCxn id="412" idx="0"/>
              <a:endCxn id="411" idx="2"/>
            </p:cNvCxnSpPr>
            <p:nvPr/>
          </p:nvCxnSpPr>
          <p:spPr>
            <a:xfrm rot="-5400000">
              <a:off x="3287640" y="1817060"/>
              <a:ext cx="450000" cy="1818000"/>
            </a:xfrm>
            <a:prstGeom prst="bentConnector3">
              <a:avLst>
                <a:gd name="adj1" fmla="val 49985"/>
              </a:avLst>
            </a:prstGeom>
            <a:noFill/>
            <a:ln w="12700" cap="flat" cmpd="sng">
              <a:solidFill>
                <a:schemeClr val="dk1"/>
              </a:solidFill>
              <a:prstDash val="solid"/>
              <a:round/>
              <a:headEnd type="none" w="sm" len="sm"/>
              <a:tailEnd type="stealth" w="med" len="med"/>
            </a:ln>
          </p:spPr>
        </p:cxnSp>
        <p:sp>
          <p:nvSpPr>
            <p:cNvPr id="416" name="Google Shape;416;p23"/>
            <p:cNvSpPr/>
            <p:nvPr/>
          </p:nvSpPr>
          <p:spPr>
            <a:xfrm>
              <a:off x="2981789" y="611331"/>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rgbClr val="FFFFFF"/>
                  </a:solidFill>
                  <a:latin typeface="Helvetica Neue"/>
                  <a:ea typeface="Helvetica Neue"/>
                  <a:cs typeface="Helvetica Neue"/>
                  <a:sym typeface="Helvetica Neue"/>
                </a:rPr>
                <a:t>FitSM-0</a:t>
              </a:r>
              <a:endParaRPr sz="1100"/>
            </a:p>
            <a:p>
              <a:pPr marL="0" marR="0" lvl="0" indent="0" algn="ctr" rtl="0">
                <a:spcBef>
                  <a:spcPts val="0"/>
                </a:spcBef>
                <a:spcAft>
                  <a:spcPts val="0"/>
                </a:spcAft>
                <a:buNone/>
              </a:pPr>
              <a:r>
                <a:rPr lang="en-US" sz="1100">
                  <a:solidFill>
                    <a:srgbClr val="FFFFFF"/>
                  </a:solidFill>
                  <a:latin typeface="Helvetica Neue"/>
                  <a:ea typeface="Helvetica Neue"/>
                  <a:cs typeface="Helvetica Neue"/>
                  <a:sym typeface="Helvetica Neue"/>
                </a:rPr>
                <a:t>Overview &amp; vocabulary</a:t>
              </a:r>
              <a:endParaRPr sz="1100"/>
            </a:p>
          </p:txBody>
        </p:sp>
        <p:sp>
          <p:nvSpPr>
            <p:cNvPr id="417" name="Google Shape;417;p23"/>
            <p:cNvSpPr/>
            <p:nvPr/>
          </p:nvSpPr>
          <p:spPr>
            <a:xfrm>
              <a:off x="855591" y="5026599"/>
              <a:ext cx="2160000" cy="1101249"/>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dirty="0">
                  <a:solidFill>
                    <a:srgbClr val="FFFFFF"/>
                  </a:solidFill>
                  <a:latin typeface="Helvetica Neue"/>
                  <a:ea typeface="Helvetica Neue"/>
                  <a:cs typeface="Helvetica Neue"/>
                  <a:sym typeface="Helvetica Neue"/>
                </a:rPr>
                <a:t>FitSM-4</a:t>
              </a:r>
              <a:endParaRPr sz="1100" dirty="0"/>
            </a:p>
            <a:p>
              <a:pPr marL="0" marR="0" lvl="0" indent="0" algn="ctr" rtl="0">
                <a:spcBef>
                  <a:spcPts val="0"/>
                </a:spcBef>
                <a:spcAft>
                  <a:spcPts val="0"/>
                </a:spcAft>
                <a:buNone/>
              </a:pPr>
              <a:r>
                <a:rPr lang="en-US" sz="1100" dirty="0">
                  <a:solidFill>
                    <a:srgbClr val="FFFFFF"/>
                  </a:solidFill>
                  <a:latin typeface="Helvetica Neue"/>
                  <a:ea typeface="Helvetica Neue"/>
                  <a:cs typeface="Helvetica Neue"/>
                  <a:sym typeface="Helvetica Neue"/>
                </a:rPr>
                <a:t>Templates and samples</a:t>
              </a:r>
              <a:endParaRPr sz="1100" dirty="0"/>
            </a:p>
          </p:txBody>
        </p:sp>
        <p:sp>
          <p:nvSpPr>
            <p:cNvPr id="418" name="Google Shape;418;p23"/>
            <p:cNvSpPr/>
            <p:nvPr/>
          </p:nvSpPr>
          <p:spPr>
            <a:xfrm>
              <a:off x="5777599" y="5052165"/>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dirty="0">
                  <a:solidFill>
                    <a:srgbClr val="FFFFFF"/>
                  </a:solidFill>
                  <a:latin typeface="Helvetica Neue"/>
                  <a:ea typeface="Helvetica Neue"/>
                  <a:cs typeface="Helvetica Neue"/>
                  <a:sym typeface="Helvetica Neue"/>
                </a:rPr>
                <a:t>FitSM-6</a:t>
              </a:r>
              <a:endParaRPr sz="1100" dirty="0"/>
            </a:p>
            <a:p>
              <a:pPr marL="0" marR="0" lvl="0" indent="0" algn="ctr" rtl="0">
                <a:spcBef>
                  <a:spcPts val="0"/>
                </a:spcBef>
                <a:spcAft>
                  <a:spcPts val="0"/>
                </a:spcAft>
                <a:buNone/>
              </a:pPr>
              <a:r>
                <a:rPr lang="en-US" sz="1100" dirty="0">
                  <a:solidFill>
                    <a:srgbClr val="FFFFFF"/>
                  </a:solidFill>
                  <a:latin typeface="Helvetica Neue"/>
                  <a:ea typeface="Helvetica Neue"/>
                  <a:cs typeface="Helvetica Neue"/>
                  <a:sym typeface="Helvetica Neue"/>
                </a:rPr>
                <a:t>Maturity and capability level assessment scheme</a:t>
              </a:r>
              <a:endParaRPr sz="1100" dirty="0"/>
            </a:p>
          </p:txBody>
        </p:sp>
        <p:cxnSp>
          <p:nvCxnSpPr>
            <p:cNvPr id="419" name="Google Shape;419;p23"/>
            <p:cNvCxnSpPr>
              <a:stCxn id="416" idx="2"/>
            </p:cNvCxnSpPr>
            <p:nvPr/>
          </p:nvCxnSpPr>
          <p:spPr>
            <a:xfrm rot="-5400000" flipH="1">
              <a:off x="4197089" y="1556031"/>
              <a:ext cx="450000" cy="600"/>
            </a:xfrm>
            <a:prstGeom prst="bentConnector3">
              <a:avLst>
                <a:gd name="adj1" fmla="val 50000"/>
              </a:avLst>
            </a:prstGeom>
            <a:noFill/>
            <a:ln w="12700" cap="flat" cmpd="sng">
              <a:solidFill>
                <a:schemeClr val="dk1"/>
              </a:solidFill>
              <a:prstDash val="solid"/>
              <a:round/>
              <a:headEnd type="none" w="sm" len="sm"/>
              <a:tailEnd type="stealth" w="med" len="med"/>
            </a:ln>
          </p:spPr>
        </p:cxnSp>
        <p:sp>
          <p:nvSpPr>
            <p:cNvPr id="420" name="Google Shape;420;p23"/>
            <p:cNvSpPr txBox="1"/>
            <p:nvPr/>
          </p:nvSpPr>
          <p:spPr>
            <a:xfrm>
              <a:off x="710688" y="4591297"/>
              <a:ext cx="2193300" cy="332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1" dirty="0">
                  <a:solidFill>
                    <a:srgbClr val="12447E"/>
                  </a:solidFill>
                  <a:latin typeface="Helvetica Neue"/>
                  <a:ea typeface="Helvetica Neue"/>
                  <a:cs typeface="Helvetica Neue"/>
                  <a:sym typeface="Helvetica Neue"/>
                </a:rPr>
                <a:t>Implementation aids</a:t>
              </a:r>
              <a:endParaRPr sz="1100" dirty="0"/>
            </a:p>
          </p:txBody>
        </p:sp>
        <p:sp>
          <p:nvSpPr>
            <p:cNvPr id="421" name="Google Shape;421;p23"/>
            <p:cNvSpPr txBox="1"/>
            <p:nvPr/>
          </p:nvSpPr>
          <p:spPr>
            <a:xfrm>
              <a:off x="710688" y="327205"/>
              <a:ext cx="1586700" cy="332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1">
                  <a:solidFill>
                    <a:srgbClr val="12447E"/>
                  </a:solidFill>
                  <a:latin typeface="Helvetica Neue"/>
                  <a:ea typeface="Helvetica Neue"/>
                  <a:cs typeface="Helvetica Neue"/>
                  <a:sym typeface="Helvetica Neue"/>
                </a:rPr>
                <a:t>Core standard</a:t>
              </a:r>
              <a:endParaRPr sz="1100"/>
            </a:p>
          </p:txBody>
        </p:sp>
      </p:grpSp>
      <p:sp>
        <p:nvSpPr>
          <p:cNvPr id="422" name="Google Shape;422;p23"/>
          <p:cNvSpPr/>
          <p:nvPr/>
        </p:nvSpPr>
        <p:spPr>
          <a:xfrm>
            <a:off x="10087142" y="2105421"/>
            <a:ext cx="461968" cy="1493736"/>
          </a:xfrm>
          <a:prstGeom prst="rightBrace">
            <a:avLst>
              <a:gd name="adj1" fmla="val 33302"/>
              <a:gd name="adj2" fmla="val 51224"/>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dk1"/>
              </a:solidFill>
              <a:latin typeface="Calibri"/>
              <a:ea typeface="Calibri"/>
              <a:cs typeface="Calibri"/>
              <a:sym typeface="Calibri"/>
            </a:endParaRPr>
          </a:p>
        </p:txBody>
      </p:sp>
      <p:pic>
        <p:nvPicPr>
          <p:cNvPr id="423" name="Google Shape;423;p23"/>
          <p:cNvPicPr preferRelativeResize="0"/>
          <p:nvPr/>
        </p:nvPicPr>
        <p:blipFill rotWithShape="1">
          <a:blip r:embed="rId3">
            <a:alphaModFix/>
          </a:blip>
          <a:srcRect/>
          <a:stretch/>
        </p:blipFill>
        <p:spPr>
          <a:xfrm>
            <a:off x="7066121" y="2351487"/>
            <a:ext cx="1131829" cy="396000"/>
          </a:xfrm>
          <a:prstGeom prst="rect">
            <a:avLst/>
          </a:prstGeom>
          <a:noFill/>
          <a:ln>
            <a:noFill/>
          </a:ln>
        </p:spPr>
      </p:pic>
      <p:pic>
        <p:nvPicPr>
          <p:cNvPr id="424" name="Google Shape;424;p23"/>
          <p:cNvPicPr preferRelativeResize="0"/>
          <p:nvPr/>
        </p:nvPicPr>
        <p:blipFill rotWithShape="1">
          <a:blip r:embed="rId3">
            <a:alphaModFix/>
          </a:blip>
          <a:srcRect/>
          <a:stretch/>
        </p:blipFill>
        <p:spPr>
          <a:xfrm>
            <a:off x="8680176" y="4220185"/>
            <a:ext cx="1131829" cy="396000"/>
          </a:xfrm>
          <a:prstGeom prst="rect">
            <a:avLst/>
          </a:prstGeom>
          <a:noFill/>
          <a:ln>
            <a:noFill/>
          </a:ln>
        </p:spPr>
      </p:pic>
      <p:pic>
        <p:nvPicPr>
          <p:cNvPr id="425" name="Google Shape;425;p23"/>
          <p:cNvPicPr preferRelativeResize="0"/>
          <p:nvPr/>
        </p:nvPicPr>
        <p:blipFill rotWithShape="1">
          <a:blip r:embed="rId3">
            <a:alphaModFix/>
          </a:blip>
          <a:srcRect/>
          <a:stretch/>
        </p:blipFill>
        <p:spPr>
          <a:xfrm>
            <a:off x="4924673" y="4210242"/>
            <a:ext cx="1131829" cy="396000"/>
          </a:xfrm>
          <a:prstGeom prst="rect">
            <a:avLst/>
          </a:prstGeom>
          <a:noFill/>
          <a:ln>
            <a:noFill/>
          </a:ln>
        </p:spPr>
      </p:pic>
      <p:pic>
        <p:nvPicPr>
          <p:cNvPr id="426" name="Google Shape;426;p23"/>
          <p:cNvPicPr preferRelativeResize="0"/>
          <p:nvPr/>
        </p:nvPicPr>
        <p:blipFill rotWithShape="1">
          <a:blip r:embed="rId3">
            <a:alphaModFix/>
          </a:blip>
          <a:srcRect/>
          <a:stretch/>
        </p:blipFill>
        <p:spPr>
          <a:xfrm>
            <a:off x="3028967" y="6363123"/>
            <a:ext cx="1131829" cy="396000"/>
          </a:xfrm>
          <a:prstGeom prst="rect">
            <a:avLst/>
          </a:prstGeom>
          <a:noFill/>
          <a:ln>
            <a:noFill/>
          </a:ln>
        </p:spPr>
      </p:pic>
      <p:pic>
        <p:nvPicPr>
          <p:cNvPr id="427" name="Google Shape;427;p23"/>
          <p:cNvPicPr preferRelativeResize="0"/>
          <p:nvPr/>
        </p:nvPicPr>
        <p:blipFill rotWithShape="1">
          <a:blip r:embed="rId3">
            <a:alphaModFix/>
          </a:blip>
          <a:srcRect/>
          <a:stretch/>
        </p:blipFill>
        <p:spPr>
          <a:xfrm>
            <a:off x="5991795" y="6342549"/>
            <a:ext cx="1131829" cy="396000"/>
          </a:xfrm>
          <a:prstGeom prst="rect">
            <a:avLst/>
          </a:prstGeom>
          <a:noFill/>
          <a:ln>
            <a:noFill/>
          </a:ln>
        </p:spPr>
      </p:pic>
      <p:pic>
        <p:nvPicPr>
          <p:cNvPr id="428" name="Google Shape;428;p23"/>
          <p:cNvPicPr preferRelativeResize="0"/>
          <p:nvPr/>
        </p:nvPicPr>
        <p:blipFill rotWithShape="1">
          <a:blip r:embed="rId3">
            <a:alphaModFix/>
          </a:blip>
          <a:srcRect/>
          <a:stretch/>
        </p:blipFill>
        <p:spPr>
          <a:xfrm>
            <a:off x="7066122" y="3223917"/>
            <a:ext cx="1131829" cy="396000"/>
          </a:xfrm>
          <a:prstGeom prst="rect">
            <a:avLst/>
          </a:prstGeom>
          <a:noFill/>
          <a:ln>
            <a:noFill/>
          </a:ln>
        </p:spPr>
      </p:pic>
      <p:pic>
        <p:nvPicPr>
          <p:cNvPr id="429" name="Google Shape;429;p23"/>
          <p:cNvPicPr preferRelativeResize="0"/>
          <p:nvPr/>
        </p:nvPicPr>
        <p:blipFill rotWithShape="1">
          <a:blip r:embed="rId3">
            <a:alphaModFix/>
          </a:blip>
          <a:srcRect/>
          <a:stretch/>
        </p:blipFill>
        <p:spPr>
          <a:xfrm>
            <a:off x="8775280" y="6331737"/>
            <a:ext cx="1131829" cy="396000"/>
          </a:xfrm>
          <a:prstGeom prst="rect">
            <a:avLst/>
          </a:prstGeom>
          <a:noFill/>
          <a:ln>
            <a:noFill/>
          </a:ln>
        </p:spPr>
      </p:pic>
      <p:cxnSp>
        <p:nvCxnSpPr>
          <p:cNvPr id="430" name="Google Shape;430;p23"/>
          <p:cNvCxnSpPr>
            <a:stCxn id="413" idx="0"/>
            <a:endCxn id="411" idx="2"/>
          </p:cNvCxnSpPr>
          <p:nvPr/>
        </p:nvCxnSpPr>
        <p:spPr>
          <a:xfrm rot="16200000" flipV="1">
            <a:off x="6605484" y="2686995"/>
            <a:ext cx="374916" cy="2138641"/>
          </a:xfrm>
          <a:prstGeom prst="bentConnector3">
            <a:avLst>
              <a:gd name="adj1" fmla="val 50000"/>
            </a:avLst>
          </a:prstGeom>
          <a:noFill/>
          <a:ln w="12700" cap="flat" cmpd="sng">
            <a:solidFill>
              <a:schemeClr val="dk1"/>
            </a:solidFill>
            <a:prstDash val="solid"/>
            <a:round/>
            <a:headEnd type="none" w="sm" len="sm"/>
            <a:tailEnd type="stealth"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process model</a:t>
            </a:r>
            <a:endParaRPr/>
          </a:p>
        </p:txBody>
      </p:sp>
      <p:sp>
        <p:nvSpPr>
          <p:cNvPr id="437" name="Google Shape;437;p2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438" name="Google Shape;438;p24"/>
          <p:cNvSpPr/>
          <p:nvPr/>
        </p:nvSpPr>
        <p:spPr>
          <a:xfrm>
            <a:off x="2097025" y="1665512"/>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Portfolio Management (SPM)</a:t>
            </a:r>
            <a:endParaRPr/>
          </a:p>
        </p:txBody>
      </p:sp>
      <p:sp>
        <p:nvSpPr>
          <p:cNvPr id="439" name="Google Shape;439;p24"/>
          <p:cNvSpPr/>
          <p:nvPr/>
        </p:nvSpPr>
        <p:spPr>
          <a:xfrm>
            <a:off x="2097025" y="2039613"/>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Level Management (SLM)</a:t>
            </a:r>
            <a:endParaRPr/>
          </a:p>
        </p:txBody>
      </p:sp>
      <p:sp>
        <p:nvSpPr>
          <p:cNvPr id="440" name="Google Shape;440;p24"/>
          <p:cNvSpPr/>
          <p:nvPr/>
        </p:nvSpPr>
        <p:spPr>
          <a:xfrm>
            <a:off x="2097025" y="2427540"/>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Reporting (SRM)</a:t>
            </a:r>
            <a:endParaRPr dirty="0"/>
          </a:p>
        </p:txBody>
      </p:sp>
      <p:sp>
        <p:nvSpPr>
          <p:cNvPr id="441" name="Google Shape;441;p24"/>
          <p:cNvSpPr/>
          <p:nvPr/>
        </p:nvSpPr>
        <p:spPr>
          <a:xfrm>
            <a:off x="2097025" y="3203394"/>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Capacity Management (CAPM)</a:t>
            </a:r>
            <a:endParaRPr dirty="0"/>
          </a:p>
        </p:txBody>
      </p:sp>
      <p:sp>
        <p:nvSpPr>
          <p:cNvPr id="442" name="Google Shape;442;p24"/>
          <p:cNvSpPr/>
          <p:nvPr/>
        </p:nvSpPr>
        <p:spPr>
          <a:xfrm>
            <a:off x="2097025" y="3577495"/>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Information Security Management (ISM)</a:t>
            </a:r>
            <a:endParaRPr/>
          </a:p>
        </p:txBody>
      </p:sp>
      <p:sp>
        <p:nvSpPr>
          <p:cNvPr id="443" name="Google Shape;443;p24"/>
          <p:cNvSpPr/>
          <p:nvPr/>
        </p:nvSpPr>
        <p:spPr>
          <a:xfrm>
            <a:off x="2097025" y="3951596"/>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Customer Relationship Management (CRM)</a:t>
            </a:r>
            <a:endParaRPr/>
          </a:p>
        </p:txBody>
      </p:sp>
      <p:sp>
        <p:nvSpPr>
          <p:cNvPr id="444" name="Google Shape;444;p24"/>
          <p:cNvSpPr/>
          <p:nvPr/>
        </p:nvSpPr>
        <p:spPr>
          <a:xfrm>
            <a:off x="2097025" y="4325697"/>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Supplier Relationship Management (SUPPM)</a:t>
            </a:r>
            <a:endParaRPr dirty="0"/>
          </a:p>
        </p:txBody>
      </p:sp>
      <p:sp>
        <p:nvSpPr>
          <p:cNvPr id="445" name="Google Shape;445;p24"/>
          <p:cNvSpPr/>
          <p:nvPr/>
        </p:nvSpPr>
        <p:spPr>
          <a:xfrm>
            <a:off x="2097025" y="4699798"/>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Incident and Service Request Management</a:t>
            </a:r>
            <a:r>
              <a:rPr lang="en-US" b="1">
                <a:solidFill>
                  <a:schemeClr val="lt1"/>
                </a:solidFill>
                <a:latin typeface="Calibri"/>
                <a:ea typeface="Calibri"/>
                <a:cs typeface="Calibri"/>
                <a:sym typeface="Calibri"/>
              </a:rPr>
              <a:t> </a:t>
            </a:r>
            <a:r>
              <a:rPr lang="en-US" sz="1400" b="1">
                <a:solidFill>
                  <a:schemeClr val="lt1"/>
                </a:solidFill>
                <a:latin typeface="Calibri"/>
                <a:ea typeface="Calibri"/>
                <a:cs typeface="Calibri"/>
                <a:sym typeface="Calibri"/>
              </a:rPr>
              <a:t>(ISRM)</a:t>
            </a:r>
            <a:endParaRPr/>
          </a:p>
        </p:txBody>
      </p:sp>
      <p:sp>
        <p:nvSpPr>
          <p:cNvPr id="446" name="Google Shape;446;p24"/>
          <p:cNvSpPr/>
          <p:nvPr/>
        </p:nvSpPr>
        <p:spPr>
          <a:xfrm>
            <a:off x="2097025" y="5076920"/>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Problem Management (PM)</a:t>
            </a:r>
            <a:endParaRPr/>
          </a:p>
        </p:txBody>
      </p:sp>
      <p:sp>
        <p:nvSpPr>
          <p:cNvPr id="447" name="Google Shape;447;p24"/>
          <p:cNvSpPr/>
          <p:nvPr/>
        </p:nvSpPr>
        <p:spPr>
          <a:xfrm>
            <a:off x="2097025" y="5451021"/>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Configuration Management (CONFM)</a:t>
            </a:r>
            <a:endParaRPr/>
          </a:p>
        </p:txBody>
      </p:sp>
      <p:sp>
        <p:nvSpPr>
          <p:cNvPr id="448" name="Google Shape;448;p24"/>
          <p:cNvSpPr/>
          <p:nvPr/>
        </p:nvSpPr>
        <p:spPr>
          <a:xfrm>
            <a:off x="2097025" y="5818408"/>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Change Management (CHM)</a:t>
            </a:r>
            <a:endParaRPr/>
          </a:p>
        </p:txBody>
      </p:sp>
      <p:sp>
        <p:nvSpPr>
          <p:cNvPr id="449" name="Google Shape;449;p24"/>
          <p:cNvSpPr/>
          <p:nvPr/>
        </p:nvSpPr>
        <p:spPr>
          <a:xfrm>
            <a:off x="2097025" y="6192509"/>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Release and Deployment Management (RDM)</a:t>
            </a:r>
            <a:endParaRPr/>
          </a:p>
        </p:txBody>
      </p:sp>
      <p:sp>
        <p:nvSpPr>
          <p:cNvPr id="450" name="Google Shape;450;p24"/>
          <p:cNvSpPr/>
          <p:nvPr/>
        </p:nvSpPr>
        <p:spPr>
          <a:xfrm>
            <a:off x="2097025" y="6564837"/>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Continual Service Improvement (CSI)</a:t>
            </a:r>
            <a:endParaRPr dirty="0"/>
          </a:p>
        </p:txBody>
      </p:sp>
      <p:sp>
        <p:nvSpPr>
          <p:cNvPr id="451" name="Google Shape;451;p24"/>
          <p:cNvSpPr/>
          <p:nvPr/>
        </p:nvSpPr>
        <p:spPr>
          <a:xfrm>
            <a:off x="2097025" y="2815467"/>
            <a:ext cx="7794506" cy="230809"/>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Availability and Continuity Management (SACM)</a:t>
            </a:r>
            <a:endParaRPr/>
          </a:p>
        </p:txBody>
      </p:sp>
      <p:sp>
        <p:nvSpPr>
          <p:cNvPr id="452" name="Google Shape;452;p24"/>
          <p:cNvSpPr txBox="1"/>
          <p:nvPr/>
        </p:nvSpPr>
        <p:spPr>
          <a:xfrm>
            <a:off x="5622475" y="7389609"/>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A possible grouping of the FitSM processes</a:t>
            </a:r>
            <a:endParaRPr/>
          </a:p>
        </p:txBody>
      </p:sp>
      <p:sp>
        <p:nvSpPr>
          <p:cNvPr id="459" name="Google Shape;459;p2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dirty="0"/>
              <a:t>Two main topic areas:</a:t>
            </a:r>
            <a:endParaRPr dirty="0"/>
          </a:p>
        </p:txBody>
      </p:sp>
      <p:sp>
        <p:nvSpPr>
          <p:cNvPr id="460" name="Google Shape;460;p2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grpSp>
        <p:nvGrpSpPr>
          <p:cNvPr id="461" name="Google Shape;461;p25"/>
          <p:cNvGrpSpPr/>
          <p:nvPr/>
        </p:nvGrpSpPr>
        <p:grpSpPr>
          <a:xfrm>
            <a:off x="1985318" y="2556423"/>
            <a:ext cx="8221363" cy="3316578"/>
            <a:chOff x="4118" y="0"/>
            <a:chExt cx="8221363" cy="3316578"/>
          </a:xfrm>
        </p:grpSpPr>
        <p:sp>
          <p:nvSpPr>
            <p:cNvPr id="462" name="Google Shape;462;p25"/>
            <p:cNvSpPr/>
            <p:nvPr/>
          </p:nvSpPr>
          <p:spPr>
            <a:xfrm rot="-5400000">
              <a:off x="326880" y="-322762"/>
              <a:ext cx="3316578" cy="3962102"/>
            </a:xfrm>
            <a:prstGeom prst="flowChartManualOperation">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txBox="1"/>
            <p:nvPr/>
          </p:nvSpPr>
          <p:spPr>
            <a:xfrm>
              <a:off x="4118" y="663316"/>
              <a:ext cx="3962102" cy="1989946"/>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dirty="0">
                  <a:solidFill>
                    <a:schemeClr val="lt1"/>
                  </a:solidFill>
                  <a:latin typeface="Calibri"/>
                  <a:ea typeface="Calibri"/>
                  <a:cs typeface="Calibri"/>
                  <a:sym typeface="Calibri"/>
                </a:rPr>
                <a:t>Plan and deliver</a:t>
              </a:r>
              <a:endParaRPr sz="2000" b="1" dirty="0">
                <a:solidFill>
                  <a:schemeClr val="lt1"/>
                </a:solidFill>
                <a:latin typeface="Calibri"/>
                <a:ea typeface="Calibri"/>
                <a:cs typeface="Calibri"/>
                <a:sym typeface="Calibri"/>
              </a:endParaRPr>
            </a:p>
            <a:p>
              <a:pPr marL="171450" marR="0" lvl="1" indent="-171450" algn="l" rtl="0">
                <a:lnSpc>
                  <a:spcPct val="90000"/>
                </a:lnSpc>
                <a:spcBef>
                  <a:spcPts val="70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SPM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SLM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SRM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CRM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SUPPM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SACM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CAPM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ISM</a:t>
              </a:r>
              <a:endParaRPr sz="1600" b="0" i="0" u="none" strike="noStrike" cap="none" dirty="0">
                <a:solidFill>
                  <a:schemeClr val="lt1"/>
                </a:solidFill>
                <a:latin typeface="Calibri"/>
                <a:ea typeface="Calibri"/>
                <a:cs typeface="Calibri"/>
                <a:sym typeface="Calibri"/>
              </a:endParaRPr>
            </a:p>
          </p:txBody>
        </p:sp>
        <p:sp>
          <p:nvSpPr>
            <p:cNvPr id="464" name="Google Shape;464;p25"/>
            <p:cNvSpPr/>
            <p:nvPr/>
          </p:nvSpPr>
          <p:spPr>
            <a:xfrm rot="-5400000">
              <a:off x="4586141" y="-322762"/>
              <a:ext cx="3316578" cy="3962102"/>
            </a:xfrm>
            <a:prstGeom prst="flowChartManualOperation">
              <a:avLst/>
            </a:prstGeom>
            <a:solidFill>
              <a:srgbClr val="4AA9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txBox="1"/>
            <p:nvPr/>
          </p:nvSpPr>
          <p:spPr>
            <a:xfrm>
              <a:off x="4263379" y="663316"/>
              <a:ext cx="3962102" cy="1989946"/>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dirty="0">
                  <a:solidFill>
                    <a:schemeClr val="lt1"/>
                  </a:solidFill>
                  <a:latin typeface="Calibri"/>
                  <a:ea typeface="Calibri"/>
                  <a:cs typeface="Calibri"/>
                  <a:sym typeface="Calibri"/>
                </a:rPr>
                <a:t>Operate and control</a:t>
              </a:r>
              <a:endParaRPr sz="2000" b="1" dirty="0">
                <a:solidFill>
                  <a:schemeClr val="lt1"/>
                </a:solidFill>
                <a:latin typeface="Calibri"/>
                <a:ea typeface="Calibri"/>
                <a:cs typeface="Calibri"/>
                <a:sym typeface="Calibri"/>
              </a:endParaRPr>
            </a:p>
            <a:p>
              <a:pPr marL="171450" marR="0" lvl="1" indent="-171450" algn="l" rtl="0">
                <a:lnSpc>
                  <a:spcPct val="90000"/>
                </a:lnSpc>
                <a:spcBef>
                  <a:spcPts val="70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CONFM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CHM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RDM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ISRM</a:t>
              </a:r>
              <a:endParaRPr sz="20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PM</a:t>
              </a:r>
              <a:endParaRPr sz="1600" b="0" i="0" u="none" strike="noStrike" cap="none"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dirty="0">
                  <a:solidFill>
                    <a:schemeClr val="lt1"/>
                  </a:solidFill>
                  <a:latin typeface="Calibri"/>
                  <a:ea typeface="Calibri"/>
                  <a:cs typeface="Calibri"/>
                  <a:sym typeface="Calibri"/>
                </a:rPr>
                <a:t>CSI</a:t>
              </a:r>
              <a:endParaRPr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FitSM-0: "Overview &amp; vocabulary"</a:t>
            </a:r>
            <a:endParaRPr/>
          </a:p>
        </p:txBody>
      </p:sp>
      <p:sp>
        <p:nvSpPr>
          <p:cNvPr id="472" name="Google Shape;472;p26"/>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FitSM-0 defines 80 important terms from the IT service management context – in alphabetical order:</a:t>
            </a:r>
            <a:endParaRPr/>
          </a:p>
          <a:p>
            <a:pPr marL="742950" lvl="1" indent="-133350" algn="l" rtl="0">
              <a:spcBef>
                <a:spcPts val="480"/>
              </a:spcBef>
              <a:spcAft>
                <a:spcPts val="0"/>
              </a:spcAft>
              <a:buClr>
                <a:schemeClr val="dk1"/>
              </a:buClr>
              <a:buSzPts val="2400"/>
              <a:buNone/>
            </a:pPr>
            <a:endParaRPr/>
          </a:p>
          <a:p>
            <a:pPr marL="742950" lvl="1" indent="-215900" algn="l" rtl="0">
              <a:spcBef>
                <a:spcPts val="220"/>
              </a:spcBef>
              <a:spcAft>
                <a:spcPts val="0"/>
              </a:spcAft>
              <a:buClr>
                <a:schemeClr val="dk1"/>
              </a:buClr>
              <a:buSzPts val="1100"/>
              <a:buNone/>
            </a:pPr>
            <a:endParaRPr sz="1100"/>
          </a:p>
          <a:p>
            <a:pPr marL="742950" lvl="1" indent="-215900" algn="l" rtl="0">
              <a:spcBef>
                <a:spcPts val="220"/>
              </a:spcBef>
              <a:spcAft>
                <a:spcPts val="0"/>
              </a:spcAft>
              <a:buClr>
                <a:schemeClr val="dk1"/>
              </a:buClr>
              <a:buSzPts val="1100"/>
              <a:buNone/>
            </a:pPr>
            <a:endParaRPr sz="1100"/>
          </a:p>
        </p:txBody>
      </p:sp>
      <p:sp>
        <p:nvSpPr>
          <p:cNvPr id="473" name="Google Shape;473;p2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474" name="Google Shape;474;p26"/>
          <p:cNvSpPr txBox="1"/>
          <p:nvPr/>
        </p:nvSpPr>
        <p:spPr>
          <a:xfrm>
            <a:off x="856649" y="2877954"/>
            <a:ext cx="2965350" cy="3705405"/>
          </a:xfrm>
          <a:prstGeom prst="rect">
            <a:avLst/>
          </a:prstGeom>
          <a:noFill/>
          <a:ln>
            <a:noFill/>
          </a:ln>
        </p:spPr>
        <p:txBody>
          <a:bodyPr spcFirstLastPara="1" wrap="square" lIns="91425" tIns="45700" rIns="91425" bIns="45700" anchor="t" anchorCtr="0">
            <a:normAutofit fontScale="47500" lnSpcReduction="20000"/>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Activity</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Assessment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Audit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Availability</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Availability of information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Capability level</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Capacity</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Change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Classification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Closure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Competence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Confidentiality of information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Conformity</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 item (CI)</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 management database (CMDB)</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Continuity</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Customer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Demand</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Document</a:t>
            </a:r>
            <a:endParaRPr/>
          </a:p>
        </p:txBody>
      </p:sp>
      <p:sp>
        <p:nvSpPr>
          <p:cNvPr id="475" name="Google Shape;475;p26"/>
          <p:cNvSpPr/>
          <p:nvPr/>
        </p:nvSpPr>
        <p:spPr>
          <a:xfrm>
            <a:off x="1068404" y="2762451"/>
            <a:ext cx="10154653" cy="3770551"/>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76" name="Google Shape;476;p26"/>
          <p:cNvSpPr txBox="1"/>
          <p:nvPr/>
        </p:nvSpPr>
        <p:spPr>
          <a:xfrm>
            <a:off x="3153837" y="2877954"/>
            <a:ext cx="3205604" cy="3705405"/>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Effectiveness</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Efficiency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Emergency change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Escalation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Federation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Federation member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Federator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Improvement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Incident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 control</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 event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 incident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Integrity of information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IT service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IT service management (ITSM)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Key performance indicator (KPI)</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Known error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Major change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Major incident</a:t>
            </a:r>
            <a:endParaRPr/>
          </a:p>
        </p:txBody>
      </p:sp>
      <p:sp>
        <p:nvSpPr>
          <p:cNvPr id="477" name="Google Shape;477;p26"/>
          <p:cNvSpPr txBox="1"/>
          <p:nvPr/>
        </p:nvSpPr>
        <p:spPr>
          <a:xfrm>
            <a:off x="5517582" y="2877954"/>
            <a:ext cx="3200768" cy="3705405"/>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Management review</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Management system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Maturity level</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Nonconformity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Operational level agreement (OLA)</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Operational target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Policy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Post implementation review (PIR)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Priority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Problem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Procedure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Process</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Record</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Release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Release and deployment strategy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Report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Request for change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Risk</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Role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Service</a:t>
            </a:r>
            <a:endParaRPr/>
          </a:p>
        </p:txBody>
      </p:sp>
      <p:sp>
        <p:nvSpPr>
          <p:cNvPr id="478" name="Google Shape;478;p26"/>
          <p:cNvSpPr txBox="1"/>
          <p:nvPr/>
        </p:nvSpPr>
        <p:spPr>
          <a:xfrm>
            <a:off x="8229027" y="2877954"/>
            <a:ext cx="2974780" cy="3705405"/>
          </a:xfrm>
          <a:prstGeom prst="rect">
            <a:avLst/>
          </a:prstGeom>
          <a:noFill/>
          <a:ln>
            <a:noFill/>
          </a:ln>
        </p:spPr>
        <p:txBody>
          <a:bodyPr spcFirstLastPara="1" wrap="square" lIns="91425" tIns="45700" rIns="91425" bIns="45700" anchor="t" anchorCtr="0">
            <a:normAutofit fontScale="47500" lnSpcReduction="20000"/>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acceptance criteria (SAC)</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catalogue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component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level agreement (SLA)</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lifecycle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management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management plan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management system (SMS)</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portfolio</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provider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request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review</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target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Supplier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Top management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Underpinning agreement (UA)</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Underpinning contract (UC)</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User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Value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Workaround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FitSM-1: "Requirements"</a:t>
            </a:r>
            <a:endParaRPr/>
          </a:p>
        </p:txBody>
      </p:sp>
      <p:sp>
        <p:nvSpPr>
          <p:cNvPr id="485" name="Google Shape;485;p2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FitSM-1 defines 82 requirements that should be fulfilled by an </a:t>
            </a:r>
            <a:r>
              <a:rPr lang="en-US" dirty="0" err="1"/>
              <a:t>organisation</a:t>
            </a:r>
            <a:r>
              <a:rPr lang="en-US" dirty="0"/>
              <a:t> (or federation) offering IT services to customers.</a:t>
            </a:r>
            <a:endParaRPr dirty="0"/>
          </a:p>
          <a:p>
            <a:pPr marL="342900" lvl="0" indent="-342900" algn="l" rtl="0">
              <a:spcBef>
                <a:spcPts val="560"/>
              </a:spcBef>
              <a:spcAft>
                <a:spcPts val="0"/>
              </a:spcAft>
              <a:buClr>
                <a:schemeClr val="dk1"/>
              </a:buClr>
              <a:buSzPts val="2800"/>
              <a:buChar char="•"/>
            </a:pPr>
            <a:r>
              <a:rPr lang="en-US" dirty="0"/>
              <a:t>Compliance with the 82 requirements can be regarded as a "proof of effectiveness".</a:t>
            </a:r>
            <a:endParaRPr dirty="0"/>
          </a:p>
          <a:p>
            <a:pPr marL="342900" lvl="0" indent="-342900" algn="l" rtl="0">
              <a:spcBef>
                <a:spcPts val="560"/>
              </a:spcBef>
              <a:spcAft>
                <a:spcPts val="0"/>
              </a:spcAft>
              <a:buClr>
                <a:schemeClr val="dk1"/>
              </a:buClr>
              <a:buSzPts val="2800"/>
              <a:buChar char="•"/>
            </a:pPr>
            <a:r>
              <a:rPr lang="en-US" dirty="0"/>
              <a:t>The 82 requirements are structured as follows:</a:t>
            </a:r>
            <a:endParaRPr dirty="0"/>
          </a:p>
          <a:p>
            <a:pPr marL="742950" lvl="1" indent="-285750" algn="l" rtl="0">
              <a:spcBef>
                <a:spcPts val="480"/>
              </a:spcBef>
              <a:spcAft>
                <a:spcPts val="0"/>
              </a:spcAft>
              <a:buClr>
                <a:schemeClr val="dk1"/>
              </a:buClr>
              <a:buSzPts val="2400"/>
              <a:buChar char="–"/>
            </a:pPr>
            <a:r>
              <a:rPr lang="en-US" dirty="0"/>
              <a:t>17 general requirements (GR)</a:t>
            </a:r>
            <a:endParaRPr dirty="0"/>
          </a:p>
          <a:p>
            <a:pPr marL="742950" lvl="1" indent="-285750" algn="l" rtl="0">
              <a:spcBef>
                <a:spcPts val="480"/>
              </a:spcBef>
              <a:spcAft>
                <a:spcPts val="0"/>
              </a:spcAft>
              <a:buClr>
                <a:schemeClr val="dk1"/>
              </a:buClr>
              <a:buSzPts val="2400"/>
              <a:buChar char="–"/>
            </a:pPr>
            <a:r>
              <a:rPr lang="en-US" dirty="0"/>
              <a:t>65 process-specific requirements (PR)</a:t>
            </a:r>
            <a:endParaRPr dirty="0"/>
          </a:p>
          <a:p>
            <a:pPr marL="1143000" lvl="2" indent="-228600" algn="l" rtl="0">
              <a:spcBef>
                <a:spcPts val="400"/>
              </a:spcBef>
              <a:spcAft>
                <a:spcPts val="0"/>
              </a:spcAft>
              <a:buClr>
                <a:schemeClr val="dk1"/>
              </a:buClr>
              <a:buSzPts val="2000"/>
              <a:buChar char="•"/>
            </a:pPr>
            <a:r>
              <a:rPr lang="en-US" dirty="0"/>
              <a:t>Consideration of the 14 IT service management processes from the </a:t>
            </a:r>
            <a:r>
              <a:rPr lang="en-US" dirty="0" err="1"/>
              <a:t>FitSM</a:t>
            </a:r>
            <a:r>
              <a:rPr lang="en-US" dirty="0"/>
              <a:t> process model</a:t>
            </a:r>
            <a:endParaRPr dirty="0"/>
          </a:p>
          <a:p>
            <a:pPr marL="1143000" lvl="2" indent="-228600" algn="l" rtl="0">
              <a:spcBef>
                <a:spcPts val="400"/>
              </a:spcBef>
              <a:spcAft>
                <a:spcPts val="0"/>
              </a:spcAft>
              <a:buClr>
                <a:schemeClr val="dk1"/>
              </a:buClr>
              <a:buSzPts val="2000"/>
              <a:buChar char="•"/>
            </a:pPr>
            <a:r>
              <a:rPr lang="en-US" dirty="0"/>
              <a:t>Between 3 and 6 requirements per process</a:t>
            </a:r>
            <a:endParaRPr dirty="0"/>
          </a:p>
        </p:txBody>
      </p:sp>
      <p:sp>
        <p:nvSpPr>
          <p:cNvPr id="486" name="Google Shape;486;p2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 Service Management – General Aspects</a:t>
            </a:r>
            <a:endParaRPr/>
          </a:p>
        </p:txBody>
      </p:sp>
      <p:sp>
        <p:nvSpPr>
          <p:cNvPr id="492" name="Google Shape;492;p2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493" name="Google Shape;493;p2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General aspects: Overview</a:t>
            </a:r>
            <a:endParaRPr/>
          </a:p>
        </p:txBody>
      </p:sp>
      <p:sp>
        <p:nvSpPr>
          <p:cNvPr id="500" name="Google Shape;500;p29"/>
          <p:cNvSpPr txBox="1">
            <a:spLocks noGrp="1"/>
          </p:cNvSpPr>
          <p:nvPr>
            <p:ph type="body" idx="1"/>
          </p:nvPr>
        </p:nvSpPr>
        <p:spPr>
          <a:xfrm>
            <a:off x="609600" y="1696599"/>
            <a:ext cx="10972800" cy="1384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000" dirty="0"/>
              <a:t>General aspects of a service management system (SMS) cover all topics that are not directly related to a specific ITSM process.</a:t>
            </a:r>
            <a:endParaRPr sz="2000" dirty="0"/>
          </a:p>
          <a:p>
            <a:pPr marL="342900" lvl="0" indent="-342900" algn="l" rtl="0">
              <a:spcBef>
                <a:spcPts val="560"/>
              </a:spcBef>
              <a:spcAft>
                <a:spcPts val="0"/>
              </a:spcAft>
              <a:buClr>
                <a:schemeClr val="dk1"/>
              </a:buClr>
              <a:buSzPts val="2800"/>
              <a:buChar char="•"/>
            </a:pPr>
            <a:r>
              <a:rPr lang="en-US" sz="2000" dirty="0"/>
              <a:t>Topics to be considered:</a:t>
            </a:r>
            <a:endParaRPr sz="2000" dirty="0"/>
          </a:p>
          <a:p>
            <a:pPr marL="742950" lvl="1" indent="-133350" algn="l" rtl="0">
              <a:spcBef>
                <a:spcPts val="480"/>
              </a:spcBef>
              <a:spcAft>
                <a:spcPts val="0"/>
              </a:spcAft>
              <a:buClr>
                <a:schemeClr val="dk1"/>
              </a:buClr>
              <a:buSzPts val="2400"/>
              <a:buNone/>
            </a:pPr>
            <a:endParaRPr dirty="0"/>
          </a:p>
        </p:txBody>
      </p:sp>
      <p:sp>
        <p:nvSpPr>
          <p:cNvPr id="501" name="Google Shape;501;p2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502" name="Google Shape;502;p29"/>
          <p:cNvSpPr/>
          <p:nvPr/>
        </p:nvSpPr>
        <p:spPr>
          <a:xfrm>
            <a:off x="2613892" y="3454998"/>
            <a:ext cx="654225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lt1"/>
                </a:solidFill>
                <a:latin typeface="Calibri"/>
                <a:ea typeface="Calibri"/>
                <a:cs typeface="Calibri"/>
                <a:sym typeface="Calibri"/>
              </a:rPr>
              <a:t>Top Management Commitment &amp; Accountability (MCA)</a:t>
            </a:r>
            <a:endParaRPr sz="1200" b="1" dirty="0">
              <a:solidFill>
                <a:schemeClr val="lt1"/>
              </a:solidFill>
              <a:latin typeface="Calibri"/>
              <a:ea typeface="Calibri"/>
              <a:cs typeface="Calibri"/>
              <a:sym typeface="Calibri"/>
            </a:endParaRPr>
          </a:p>
        </p:txBody>
      </p:sp>
      <p:sp>
        <p:nvSpPr>
          <p:cNvPr id="503" name="Google Shape;503;p29"/>
          <p:cNvSpPr/>
          <p:nvPr/>
        </p:nvSpPr>
        <p:spPr>
          <a:xfrm>
            <a:off x="2613892" y="3829099"/>
            <a:ext cx="654225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Documentation (DOC)</a:t>
            </a:r>
            <a:endParaRPr sz="1200"/>
          </a:p>
        </p:txBody>
      </p:sp>
      <p:sp>
        <p:nvSpPr>
          <p:cNvPr id="504" name="Google Shape;504;p29"/>
          <p:cNvSpPr/>
          <p:nvPr/>
        </p:nvSpPr>
        <p:spPr>
          <a:xfrm>
            <a:off x="2613892" y="4217026"/>
            <a:ext cx="6542249"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Scope &amp; Stakeholders of IT Service Management (SCS)</a:t>
            </a:r>
            <a:endParaRPr sz="1200" b="1">
              <a:solidFill>
                <a:schemeClr val="lt1"/>
              </a:solidFill>
              <a:latin typeface="Calibri"/>
              <a:ea typeface="Calibri"/>
              <a:cs typeface="Calibri"/>
              <a:sym typeface="Calibri"/>
            </a:endParaRPr>
          </a:p>
        </p:txBody>
      </p:sp>
      <p:sp>
        <p:nvSpPr>
          <p:cNvPr id="505" name="Google Shape;505;p29"/>
          <p:cNvSpPr/>
          <p:nvPr/>
        </p:nvSpPr>
        <p:spPr>
          <a:xfrm>
            <a:off x="2612724" y="4992880"/>
            <a:ext cx="654341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Implementing IT Service Management (DO)</a:t>
            </a:r>
            <a:endParaRPr sz="1200" b="1">
              <a:solidFill>
                <a:schemeClr val="lt1"/>
              </a:solidFill>
              <a:latin typeface="Calibri"/>
              <a:ea typeface="Calibri"/>
              <a:cs typeface="Calibri"/>
              <a:sym typeface="Calibri"/>
            </a:endParaRPr>
          </a:p>
        </p:txBody>
      </p:sp>
      <p:sp>
        <p:nvSpPr>
          <p:cNvPr id="506" name="Google Shape;506;p29"/>
          <p:cNvSpPr/>
          <p:nvPr/>
        </p:nvSpPr>
        <p:spPr>
          <a:xfrm>
            <a:off x="2612724" y="5366981"/>
            <a:ext cx="654341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lt1"/>
                </a:solidFill>
                <a:latin typeface="Calibri"/>
                <a:ea typeface="Calibri"/>
                <a:cs typeface="Calibri"/>
                <a:sym typeface="Calibri"/>
              </a:rPr>
              <a:t>Monitoring &amp; Reviewing IT Service Management (CHECK)</a:t>
            </a:r>
            <a:endParaRPr sz="1200" b="1" dirty="0">
              <a:solidFill>
                <a:schemeClr val="lt1"/>
              </a:solidFill>
              <a:latin typeface="Calibri"/>
              <a:ea typeface="Calibri"/>
              <a:cs typeface="Calibri"/>
              <a:sym typeface="Calibri"/>
            </a:endParaRPr>
          </a:p>
        </p:txBody>
      </p:sp>
      <p:sp>
        <p:nvSpPr>
          <p:cNvPr id="507" name="Google Shape;507;p29"/>
          <p:cNvSpPr/>
          <p:nvPr/>
        </p:nvSpPr>
        <p:spPr>
          <a:xfrm>
            <a:off x="2612724" y="5741082"/>
            <a:ext cx="654341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Continually Improving IT Service Management (ACT)</a:t>
            </a:r>
            <a:endParaRPr sz="1200" b="1">
              <a:solidFill>
                <a:schemeClr val="lt1"/>
              </a:solidFill>
              <a:latin typeface="Calibri"/>
              <a:ea typeface="Calibri"/>
              <a:cs typeface="Calibri"/>
              <a:sym typeface="Calibri"/>
            </a:endParaRPr>
          </a:p>
        </p:txBody>
      </p:sp>
      <p:sp>
        <p:nvSpPr>
          <p:cNvPr id="508" name="Google Shape;508;p29"/>
          <p:cNvSpPr/>
          <p:nvPr/>
        </p:nvSpPr>
        <p:spPr>
          <a:xfrm>
            <a:off x="2613892" y="4604953"/>
            <a:ext cx="6542249"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Planning IT Service Management (PLAN)</a:t>
            </a:r>
            <a:endParaRPr sz="1200" b="1">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Foundation exam</a:t>
            </a:r>
            <a:endParaRPr/>
          </a:p>
        </p:txBody>
      </p:sp>
      <p:sp>
        <p:nvSpPr>
          <p:cNvPr id="58" name="Google Shape;58;p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At the end of this training</a:t>
            </a:r>
            <a:endParaRPr dirty="0"/>
          </a:p>
          <a:p>
            <a:pPr marL="342900" lvl="0" indent="-342900" algn="l" rtl="0">
              <a:spcBef>
                <a:spcPts val="560"/>
              </a:spcBef>
              <a:spcAft>
                <a:spcPts val="0"/>
              </a:spcAft>
              <a:buClr>
                <a:schemeClr val="dk1"/>
              </a:buClr>
              <a:buSzPts val="2800"/>
              <a:buChar char="•"/>
            </a:pPr>
            <a:r>
              <a:rPr lang="en-US" dirty="0"/>
              <a:t>"Closed book exam”, i.e. no aids are allowed</a:t>
            </a:r>
            <a:endParaRPr dirty="0"/>
          </a:p>
          <a:p>
            <a:pPr marL="342900" lvl="0" indent="-342900" algn="l" rtl="0">
              <a:spcBef>
                <a:spcPts val="560"/>
              </a:spcBef>
              <a:spcAft>
                <a:spcPts val="0"/>
              </a:spcAft>
              <a:buClr>
                <a:schemeClr val="dk1"/>
              </a:buClr>
              <a:buSzPts val="2800"/>
              <a:buChar char="•"/>
            </a:pPr>
            <a:r>
              <a:rPr lang="en-US" dirty="0"/>
              <a:t>Duration: 30 minutes</a:t>
            </a:r>
            <a:endParaRPr dirty="0"/>
          </a:p>
          <a:p>
            <a:pPr marL="342900" lvl="0" indent="-342900" algn="l" rtl="0">
              <a:spcBef>
                <a:spcPts val="560"/>
              </a:spcBef>
              <a:spcAft>
                <a:spcPts val="0"/>
              </a:spcAft>
              <a:buClr>
                <a:schemeClr val="dk1"/>
              </a:buClr>
              <a:buSzPts val="2800"/>
              <a:buChar char="•"/>
            </a:pPr>
            <a:r>
              <a:rPr lang="en-US" dirty="0"/>
              <a:t>20 multiple choice questions:</a:t>
            </a:r>
            <a:endParaRPr dirty="0"/>
          </a:p>
          <a:p>
            <a:pPr marL="742950" lvl="1" indent="-285750" algn="l" rtl="0">
              <a:spcBef>
                <a:spcPts val="480"/>
              </a:spcBef>
              <a:spcAft>
                <a:spcPts val="0"/>
              </a:spcAft>
              <a:buClr>
                <a:schemeClr val="dk1"/>
              </a:buClr>
              <a:buSzPts val="2400"/>
              <a:buChar char="–"/>
            </a:pPr>
            <a:r>
              <a:rPr lang="en-US" dirty="0"/>
              <a:t>Four possible answers for each question: A, B, C or D</a:t>
            </a:r>
            <a:endParaRPr dirty="0"/>
          </a:p>
          <a:p>
            <a:pPr marL="742950" lvl="1" indent="-285750" algn="l" rtl="0">
              <a:spcBef>
                <a:spcPts val="480"/>
              </a:spcBef>
              <a:spcAft>
                <a:spcPts val="0"/>
              </a:spcAft>
              <a:buClr>
                <a:schemeClr val="dk1"/>
              </a:buClr>
              <a:buSzPts val="2400"/>
              <a:buChar char="–"/>
            </a:pPr>
            <a:r>
              <a:rPr lang="en-US" dirty="0"/>
              <a:t>One correct answer per question</a:t>
            </a:r>
            <a:endParaRPr dirty="0"/>
          </a:p>
          <a:p>
            <a:pPr marL="342900" lvl="0" indent="-342900" algn="l" rtl="0">
              <a:spcBef>
                <a:spcPts val="560"/>
              </a:spcBef>
              <a:spcAft>
                <a:spcPts val="0"/>
              </a:spcAft>
              <a:buClr>
                <a:schemeClr val="dk1"/>
              </a:buClr>
              <a:buSzPts val="2800"/>
              <a:buChar char="•"/>
            </a:pPr>
            <a:r>
              <a:rPr lang="en-US" dirty="0"/>
              <a:t>At least 65% correct answers (13 of 20) are required to pass the examination</a:t>
            </a:r>
            <a:endParaRPr dirty="0"/>
          </a:p>
        </p:txBody>
      </p:sp>
      <p:sp>
        <p:nvSpPr>
          <p:cNvPr id="59" name="Google Shape;5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 General aspects: Top management  </a:t>
            </a:r>
            <a:endParaRPr/>
          </a:p>
        </p:txBody>
      </p:sp>
      <p:sp>
        <p:nvSpPr>
          <p:cNvPr id="519" name="Google Shape;519;p30"/>
          <p:cNvSpPr txBox="1">
            <a:spLocks noGrp="1"/>
          </p:cNvSpPr>
          <p:nvPr>
            <p:ph type="body" idx="1"/>
          </p:nvPr>
        </p:nvSpPr>
        <p:spPr>
          <a:xfrm>
            <a:off x="1692831" y="1696599"/>
            <a:ext cx="9992238" cy="173240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en-US" sz="1800" dirty="0"/>
              <a:t>Top management commitment &amp; accountability:</a:t>
            </a:r>
            <a:endParaRPr sz="1800" dirty="0"/>
          </a:p>
          <a:p>
            <a:pPr marL="742950" lvl="1" indent="-285750" algn="l" rtl="0">
              <a:spcBef>
                <a:spcPts val="372"/>
              </a:spcBef>
              <a:spcAft>
                <a:spcPts val="0"/>
              </a:spcAft>
              <a:buClr>
                <a:schemeClr val="dk1"/>
              </a:buClr>
              <a:buSzPct val="100000"/>
              <a:buChar char="–"/>
            </a:pPr>
            <a:r>
              <a:rPr lang="en-US" sz="1600" dirty="0"/>
              <a:t>Assign one individual to be accountable for the overall SMS</a:t>
            </a:r>
            <a:endParaRPr sz="1600" dirty="0"/>
          </a:p>
          <a:p>
            <a:pPr marL="742950" lvl="1" indent="-285750" algn="l" rtl="0">
              <a:spcBef>
                <a:spcPts val="372"/>
              </a:spcBef>
              <a:spcAft>
                <a:spcPts val="0"/>
              </a:spcAft>
              <a:buClr>
                <a:schemeClr val="dk1"/>
              </a:buClr>
              <a:buSzPct val="100000"/>
              <a:buChar char="–"/>
            </a:pPr>
            <a:r>
              <a:rPr lang="en-US" sz="1600" dirty="0"/>
              <a:t>Define and communicate goals</a:t>
            </a:r>
            <a:endParaRPr sz="1600" dirty="0"/>
          </a:p>
          <a:p>
            <a:pPr marL="742950" lvl="1" indent="-285750" algn="l" rtl="0">
              <a:spcBef>
                <a:spcPts val="372"/>
              </a:spcBef>
              <a:spcAft>
                <a:spcPts val="0"/>
              </a:spcAft>
              <a:buClr>
                <a:schemeClr val="dk1"/>
              </a:buClr>
              <a:buSzPct val="100000"/>
              <a:buChar char="–"/>
            </a:pPr>
            <a:r>
              <a:rPr lang="en-US" sz="1600" dirty="0"/>
              <a:t>Define a general service management policy</a:t>
            </a:r>
            <a:endParaRPr sz="1600" dirty="0"/>
          </a:p>
          <a:p>
            <a:pPr marL="742950" lvl="1" indent="-285750" algn="l" rtl="0">
              <a:spcBef>
                <a:spcPts val="372"/>
              </a:spcBef>
              <a:spcAft>
                <a:spcPts val="0"/>
              </a:spcAft>
              <a:buClr>
                <a:schemeClr val="dk1"/>
              </a:buClr>
              <a:buSzPct val="100000"/>
              <a:buChar char="–"/>
            </a:pPr>
            <a:r>
              <a:rPr lang="en-US" sz="1600" dirty="0"/>
              <a:t>Conduct management reviews</a:t>
            </a:r>
            <a:endParaRPr sz="1600" dirty="0"/>
          </a:p>
        </p:txBody>
      </p:sp>
      <p:sp>
        <p:nvSpPr>
          <p:cNvPr id="520" name="Google Shape;520;p3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graphicFrame>
        <p:nvGraphicFramePr>
          <p:cNvPr id="521" name="Google Shape;521;p30"/>
          <p:cNvGraphicFramePr/>
          <p:nvPr/>
        </p:nvGraphicFramePr>
        <p:xfrm>
          <a:off x="609604" y="1707021"/>
          <a:ext cx="1083225" cy="24384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GR1 MCA</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22" name="Google Shape;522;p30"/>
          <p:cNvGraphicFramePr/>
          <p:nvPr/>
        </p:nvGraphicFramePr>
        <p:xfrm>
          <a:off x="609601" y="3560288"/>
          <a:ext cx="1083225" cy="24384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GR2 DOC</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sp>
        <p:nvSpPr>
          <p:cNvPr id="7" name="Google Shape;519;p30">
            <a:extLst>
              <a:ext uri="{FF2B5EF4-FFF2-40B4-BE49-F238E27FC236}">
                <a16:creationId xmlns:a16="http://schemas.microsoft.com/office/drawing/2014/main" id="{09FEA8C0-D327-4EA0-EB4D-B901183949AE}"/>
              </a:ext>
            </a:extLst>
          </p:cNvPr>
          <p:cNvSpPr txBox="1">
            <a:spLocks/>
          </p:cNvSpPr>
          <p:nvPr/>
        </p:nvSpPr>
        <p:spPr>
          <a:xfrm>
            <a:off x="1692831" y="3105145"/>
            <a:ext cx="9992238" cy="332537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indent="-205105">
              <a:spcBef>
                <a:spcPts val="434"/>
              </a:spcBef>
              <a:buSzPct val="100000"/>
              <a:buFont typeface="Arial"/>
              <a:buNone/>
            </a:pPr>
            <a:endParaRPr lang="en-US" sz="1800" dirty="0"/>
          </a:p>
          <a:p>
            <a:pPr marL="342900">
              <a:spcBef>
                <a:spcPts val="434"/>
              </a:spcBef>
              <a:buSzPct val="100000"/>
            </a:pPr>
            <a:r>
              <a:rPr lang="en-US" sz="1800" dirty="0"/>
              <a:t>Documentation:</a:t>
            </a:r>
          </a:p>
          <a:p>
            <a:pPr marL="742950" lvl="1" indent="-285750">
              <a:spcBef>
                <a:spcPts val="372"/>
              </a:spcBef>
              <a:buSzPct val="100000"/>
            </a:pPr>
            <a:r>
              <a:rPr lang="en-US" sz="1600" dirty="0"/>
              <a:t>Documentation to the extent necessary to support effective planning, including:</a:t>
            </a:r>
          </a:p>
          <a:p>
            <a:pPr marL="1143000" lvl="2" indent="-228600">
              <a:spcBef>
                <a:spcPts val="310"/>
              </a:spcBef>
              <a:buSzPct val="100000"/>
            </a:pPr>
            <a:r>
              <a:rPr lang="en-US" sz="1400" dirty="0"/>
              <a:t>General service management policy</a:t>
            </a:r>
          </a:p>
          <a:p>
            <a:pPr marL="1143000" lvl="2" indent="-228600">
              <a:spcBef>
                <a:spcPts val="310"/>
              </a:spcBef>
              <a:buSzPct val="100000"/>
            </a:pPr>
            <a:r>
              <a:rPr lang="en-US" sz="1400" dirty="0"/>
              <a:t>Service management plan and related process-specific plans (see GR4)</a:t>
            </a:r>
          </a:p>
          <a:p>
            <a:pPr marL="1143000" lvl="2" indent="-228600">
              <a:spcBef>
                <a:spcPts val="310"/>
              </a:spcBef>
              <a:buSzPct val="100000"/>
            </a:pPr>
            <a:r>
              <a:rPr lang="en-US" sz="1400" dirty="0"/>
              <a:t>Definitions of all service management processes (see PR1-PR14)</a:t>
            </a:r>
          </a:p>
          <a:p>
            <a:pPr marL="742950" lvl="1" indent="-285750">
              <a:spcBef>
                <a:spcPts val="372"/>
              </a:spcBef>
              <a:buSzPct val="100000"/>
            </a:pPr>
            <a:r>
              <a:rPr lang="en-US" sz="1600" dirty="0"/>
              <a:t>Control of documentation, addressing as applicable:</a:t>
            </a:r>
          </a:p>
          <a:p>
            <a:pPr marL="1143000" lvl="2" indent="-228600">
              <a:spcBef>
                <a:spcPts val="310"/>
              </a:spcBef>
              <a:buSzPct val="100000"/>
            </a:pPr>
            <a:r>
              <a:rPr lang="en-US" sz="1400" dirty="0"/>
              <a:t>Creation and approval</a:t>
            </a:r>
          </a:p>
          <a:p>
            <a:pPr marL="1143000" lvl="2" indent="-228600">
              <a:spcBef>
                <a:spcPts val="310"/>
              </a:spcBef>
              <a:buSzPct val="100000"/>
            </a:pPr>
            <a:r>
              <a:rPr lang="en-US" sz="1400" dirty="0"/>
              <a:t>Communication and distribution</a:t>
            </a:r>
          </a:p>
          <a:p>
            <a:pPr marL="1143000" lvl="2" indent="-228600">
              <a:spcBef>
                <a:spcPts val="310"/>
              </a:spcBef>
              <a:buSzPct val="100000"/>
            </a:pPr>
            <a:r>
              <a:rPr lang="en-US" sz="1400" dirty="0"/>
              <a:t>Review</a:t>
            </a:r>
          </a:p>
          <a:p>
            <a:pPr marL="1143000" lvl="2" indent="-228600">
              <a:spcBef>
                <a:spcPts val="310"/>
              </a:spcBef>
              <a:buSzPct val="100000"/>
            </a:pPr>
            <a:r>
              <a:rPr lang="en-US" sz="1400" dirty="0"/>
              <a:t>Versioning and change tracking</a:t>
            </a:r>
          </a:p>
          <a:p>
            <a:pPr marL="1143000" lvl="2" indent="-130175">
              <a:spcBef>
                <a:spcPts val="310"/>
              </a:spcBef>
              <a:buSzPct val="100000"/>
              <a:buFont typeface="Arial"/>
              <a:buNone/>
            </a:pPr>
            <a:endParaRPr lang="en-US" sz="1400" dirty="0"/>
          </a:p>
          <a:p>
            <a:pPr marL="742950" lvl="1" indent="-167640">
              <a:spcBef>
                <a:spcPts val="372"/>
              </a:spcBef>
              <a:buSzPct val="100000"/>
              <a:buFont typeface="Arial"/>
              <a:buNone/>
            </a:pPr>
            <a:endParaRPr 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PDCA applied to the SMS: Key concepts</a:t>
            </a:r>
            <a:endParaRPr/>
          </a:p>
        </p:txBody>
      </p:sp>
      <p:sp>
        <p:nvSpPr>
          <p:cNvPr id="529" name="Google Shape;529;p31"/>
          <p:cNvSpPr txBox="1">
            <a:spLocks noGrp="1"/>
          </p:cNvSpPr>
          <p:nvPr>
            <p:ph type="body" idx="1"/>
          </p:nvPr>
        </p:nvSpPr>
        <p:spPr>
          <a:xfrm>
            <a:off x="1692826" y="1662989"/>
            <a:ext cx="10011492" cy="104785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en-US" sz="1800" dirty="0"/>
              <a:t>Planning IT service management:</a:t>
            </a:r>
            <a:endParaRPr sz="1800" dirty="0"/>
          </a:p>
          <a:p>
            <a:pPr marL="742950" lvl="1" indent="-285750" algn="l" rtl="0">
              <a:spcBef>
                <a:spcPts val="336"/>
              </a:spcBef>
              <a:spcAft>
                <a:spcPts val="0"/>
              </a:spcAft>
              <a:buClr>
                <a:schemeClr val="dk1"/>
              </a:buClr>
              <a:buSzPct val="100000"/>
              <a:buChar char="–"/>
            </a:pPr>
            <a:r>
              <a:rPr lang="en-US" sz="1600" dirty="0"/>
              <a:t>Define the scope of the SMS</a:t>
            </a:r>
            <a:endParaRPr sz="1600" dirty="0"/>
          </a:p>
          <a:p>
            <a:pPr marL="742950" lvl="1" indent="-285750" algn="l" rtl="0">
              <a:spcBef>
                <a:spcPts val="336"/>
              </a:spcBef>
              <a:spcAft>
                <a:spcPts val="0"/>
              </a:spcAft>
              <a:buClr>
                <a:schemeClr val="dk1"/>
              </a:buClr>
              <a:buSzPct val="100000"/>
              <a:buChar char="–"/>
            </a:pPr>
            <a:r>
              <a:rPr lang="en-US" sz="1600" dirty="0"/>
              <a:t>Set the timeline for implementing service management processes (service management plan)</a:t>
            </a:r>
            <a:endParaRPr sz="1600" dirty="0"/>
          </a:p>
        </p:txBody>
      </p:sp>
      <p:sp>
        <p:nvSpPr>
          <p:cNvPr id="530" name="Google Shape;530;p3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graphicFrame>
        <p:nvGraphicFramePr>
          <p:cNvPr id="531" name="Google Shape;531;p31"/>
          <p:cNvGraphicFramePr/>
          <p:nvPr/>
        </p:nvGraphicFramePr>
        <p:xfrm>
          <a:off x="609604" y="1707707"/>
          <a:ext cx="1083225" cy="61468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GR3 SCS</a:t>
                      </a:r>
                      <a:endParaRPr/>
                    </a:p>
                    <a:p>
                      <a:pPr marL="0" marR="0" lvl="0" indent="0" algn="l" rtl="0">
                        <a:spcBef>
                          <a:spcPts val="1000"/>
                        </a:spcBef>
                        <a:spcAft>
                          <a:spcPts val="0"/>
                        </a:spcAft>
                        <a:buNone/>
                      </a:pPr>
                      <a:r>
                        <a:rPr lang="en-US" sz="1600">
                          <a:solidFill>
                            <a:srgbClr val="FFFFFF"/>
                          </a:solidFill>
                          <a:latin typeface="Calibri"/>
                          <a:ea typeface="Calibri"/>
                          <a:cs typeface="Calibri"/>
                          <a:sym typeface="Calibri"/>
                        </a:rPr>
                        <a:t>GR4 PLAN</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2" name="Google Shape;532;p31"/>
          <p:cNvGraphicFramePr/>
          <p:nvPr>
            <p:extLst>
              <p:ext uri="{D42A27DB-BD31-4B8C-83A1-F6EECF244321}">
                <p14:modId xmlns:p14="http://schemas.microsoft.com/office/powerpoint/2010/main" val="2894205241"/>
              </p:ext>
            </p:extLst>
          </p:nvPr>
        </p:nvGraphicFramePr>
        <p:xfrm>
          <a:off x="609602" y="2847882"/>
          <a:ext cx="1083225" cy="24384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GR5 DO</a:t>
                      </a:r>
                      <a:endParaRPr sz="1600" dirty="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3" name="Google Shape;533;p31"/>
          <p:cNvGraphicFramePr/>
          <p:nvPr/>
        </p:nvGraphicFramePr>
        <p:xfrm>
          <a:off x="609603" y="3956141"/>
          <a:ext cx="1083225" cy="24384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GR6 CHECK</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4" name="Google Shape;534;p31"/>
          <p:cNvGraphicFramePr/>
          <p:nvPr/>
        </p:nvGraphicFramePr>
        <p:xfrm>
          <a:off x="609601" y="5346963"/>
          <a:ext cx="1083225" cy="243840"/>
        </p:xfrm>
        <a:graphic>
          <a:graphicData uri="http://schemas.openxmlformats.org/drawingml/2006/table">
            <a:tbl>
              <a:tblPr>
                <a:noFill/>
                <a:tableStyleId>{0D202582-9911-492A-88B8-8C4B16C53EDE}</a:tableStyleId>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GR7 ACT</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sp>
        <p:nvSpPr>
          <p:cNvPr id="9" name="Google Shape;529;p31">
            <a:extLst>
              <a:ext uri="{FF2B5EF4-FFF2-40B4-BE49-F238E27FC236}">
                <a16:creationId xmlns:a16="http://schemas.microsoft.com/office/drawing/2014/main" id="{2582DE4C-12C9-E774-8F94-6584B0AF1CFC}"/>
              </a:ext>
            </a:extLst>
          </p:cNvPr>
          <p:cNvSpPr txBox="1">
            <a:spLocks/>
          </p:cNvSpPr>
          <p:nvPr/>
        </p:nvSpPr>
        <p:spPr>
          <a:xfrm>
            <a:off x="1692825" y="5211738"/>
            <a:ext cx="10011492" cy="115733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a:spcBef>
                <a:spcPts val="392"/>
              </a:spcBef>
              <a:buSzPct val="100000"/>
            </a:pPr>
            <a:r>
              <a:rPr lang="en-US" sz="1800" dirty="0"/>
              <a:t>Continually improving IT service management:</a:t>
            </a:r>
          </a:p>
          <a:p>
            <a:pPr marL="742950" lvl="1" indent="-285750">
              <a:spcBef>
                <a:spcPts val="336"/>
              </a:spcBef>
              <a:buSzPct val="100000"/>
            </a:pPr>
            <a:r>
              <a:rPr lang="en-US" sz="1600" dirty="0"/>
              <a:t>Identify nonconformities and deviations from goals </a:t>
            </a:r>
          </a:p>
          <a:p>
            <a:pPr marL="742950" lvl="1" indent="-285750">
              <a:spcBef>
                <a:spcPts val="336"/>
              </a:spcBef>
              <a:buSzPct val="100000"/>
            </a:pPr>
            <a:r>
              <a:rPr lang="en-US" sz="1600" dirty="0"/>
              <a:t>Take action; Manage improvements through the CSI process (see PR14)</a:t>
            </a:r>
          </a:p>
        </p:txBody>
      </p:sp>
      <p:sp>
        <p:nvSpPr>
          <p:cNvPr id="10" name="Google Shape;529;p31">
            <a:extLst>
              <a:ext uri="{FF2B5EF4-FFF2-40B4-BE49-F238E27FC236}">
                <a16:creationId xmlns:a16="http://schemas.microsoft.com/office/drawing/2014/main" id="{5399CDF8-CD14-06DC-7E79-C40D497F423E}"/>
              </a:ext>
            </a:extLst>
          </p:cNvPr>
          <p:cNvSpPr txBox="1">
            <a:spLocks/>
          </p:cNvSpPr>
          <p:nvPr/>
        </p:nvSpPr>
        <p:spPr>
          <a:xfrm>
            <a:off x="1692825" y="3791990"/>
            <a:ext cx="10011492" cy="135830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a:spcBef>
                <a:spcPts val="392"/>
              </a:spcBef>
              <a:buSzPct val="100000"/>
            </a:pPr>
            <a:r>
              <a:rPr lang="en-US" sz="1800" dirty="0"/>
              <a:t>Monitoring &amp; reviewing IT service management:</a:t>
            </a:r>
          </a:p>
          <a:p>
            <a:pPr marL="742950" lvl="1" indent="-285750">
              <a:spcBef>
                <a:spcPts val="336"/>
              </a:spcBef>
              <a:buSzPct val="100000"/>
            </a:pPr>
            <a:r>
              <a:rPr lang="en-US" sz="1600" dirty="0"/>
              <a:t>Monitor key performance indicators (KPIs) to evaluate effectiveness and efficiency</a:t>
            </a:r>
          </a:p>
          <a:p>
            <a:pPr marL="742950" lvl="1" indent="-285750">
              <a:spcBef>
                <a:spcPts val="336"/>
              </a:spcBef>
              <a:buSzPct val="100000"/>
            </a:pPr>
            <a:r>
              <a:rPr lang="en-US" sz="1600" dirty="0"/>
              <a:t>Perform assessments and / or (internal) audits to determine the level of compliance</a:t>
            </a:r>
          </a:p>
          <a:p>
            <a:pPr marL="742950" lvl="1" indent="-285750">
              <a:spcBef>
                <a:spcPts val="336"/>
              </a:spcBef>
              <a:buSzPct val="100000"/>
            </a:pPr>
            <a:r>
              <a:rPr lang="en-US" sz="1600" dirty="0"/>
              <a:t>Assess the </a:t>
            </a:r>
            <a:r>
              <a:rPr lang="en-US" sz="1600" dirty="0" err="1"/>
              <a:t>organisational</a:t>
            </a:r>
            <a:r>
              <a:rPr lang="en-US" sz="1600" dirty="0"/>
              <a:t> maturity</a:t>
            </a:r>
          </a:p>
          <a:p>
            <a:pPr marL="342900" indent="-218440">
              <a:spcBef>
                <a:spcPts val="392"/>
              </a:spcBef>
              <a:buSzPct val="100000"/>
              <a:buFont typeface="Arial"/>
              <a:buNone/>
            </a:pPr>
            <a:endParaRPr lang="en-US" sz="1800" dirty="0"/>
          </a:p>
        </p:txBody>
      </p:sp>
      <p:sp>
        <p:nvSpPr>
          <p:cNvPr id="11" name="Google Shape;529;p31">
            <a:extLst>
              <a:ext uri="{FF2B5EF4-FFF2-40B4-BE49-F238E27FC236}">
                <a16:creationId xmlns:a16="http://schemas.microsoft.com/office/drawing/2014/main" id="{F8EBB196-E867-32D8-3304-411D2D2A5EAB}"/>
              </a:ext>
            </a:extLst>
          </p:cNvPr>
          <p:cNvSpPr txBox="1">
            <a:spLocks/>
          </p:cNvSpPr>
          <p:nvPr/>
        </p:nvSpPr>
        <p:spPr>
          <a:xfrm>
            <a:off x="1692826" y="2706044"/>
            <a:ext cx="10011492" cy="166778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a:spcBef>
                <a:spcPts val="392"/>
              </a:spcBef>
              <a:buSzPct val="100000"/>
            </a:pPr>
            <a:r>
              <a:rPr lang="en-US" sz="1800" dirty="0"/>
              <a:t>Implementing IT service management:</a:t>
            </a:r>
          </a:p>
          <a:p>
            <a:pPr marL="742950" lvl="1" indent="-285750">
              <a:spcBef>
                <a:spcPts val="336"/>
              </a:spcBef>
              <a:buSzPct val="100000"/>
            </a:pPr>
            <a:r>
              <a:rPr lang="en-US" sz="1600" dirty="0"/>
              <a:t>Implement processes as planned</a:t>
            </a:r>
          </a:p>
          <a:p>
            <a:pPr marL="742950" lvl="1" indent="-285750">
              <a:spcBef>
                <a:spcPts val="336"/>
              </a:spcBef>
              <a:buSzPct val="100000"/>
            </a:pPr>
            <a:r>
              <a:rPr lang="en-US" sz="1600" dirty="0"/>
              <a:t>Support the application and enforcement of the defined processes and procedures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General aspects: Summary</a:t>
            </a:r>
            <a:endParaRPr/>
          </a:p>
        </p:txBody>
      </p:sp>
      <p:sp>
        <p:nvSpPr>
          <p:cNvPr id="541" name="Google Shape;541;p3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Most important things to remember:</a:t>
            </a:r>
            <a:endParaRPr dirty="0"/>
          </a:p>
          <a:p>
            <a:pPr marL="742950" lvl="1" indent="-285750" algn="l" rtl="0">
              <a:spcBef>
                <a:spcPts val="480"/>
              </a:spcBef>
              <a:spcAft>
                <a:spcPts val="0"/>
              </a:spcAft>
              <a:buClr>
                <a:schemeClr val="dk1"/>
              </a:buClr>
              <a:buSzPts val="2400"/>
              <a:buChar char="–"/>
            </a:pPr>
            <a:r>
              <a:rPr lang="en-US" dirty="0"/>
              <a:t>Management buy-in is vital to the success of IT service management</a:t>
            </a:r>
            <a:endParaRPr dirty="0"/>
          </a:p>
          <a:p>
            <a:pPr marL="1143000" lvl="2" indent="-266700" algn="l" rtl="0">
              <a:spcBef>
                <a:spcPts val="480"/>
              </a:spcBef>
              <a:spcAft>
                <a:spcPts val="0"/>
              </a:spcAft>
              <a:buClr>
                <a:schemeClr val="dk1"/>
              </a:buClr>
              <a:buSzPts val="2400"/>
              <a:buChar char="•"/>
            </a:pPr>
            <a:r>
              <a:rPr lang="en-US" dirty="0"/>
              <a:t>Serious buy-in = mandate, resources, communication!</a:t>
            </a:r>
            <a:endParaRPr dirty="0"/>
          </a:p>
          <a:p>
            <a:pPr marL="742950" lvl="1" indent="-285750" algn="l" rtl="0">
              <a:spcBef>
                <a:spcPts val="480"/>
              </a:spcBef>
              <a:spcAft>
                <a:spcPts val="0"/>
              </a:spcAft>
              <a:buClr>
                <a:schemeClr val="dk1"/>
              </a:buClr>
              <a:buSzPts val="2400"/>
              <a:buChar char="–"/>
            </a:pPr>
            <a:r>
              <a:rPr lang="en-US" dirty="0"/>
              <a:t>A certain level of documentation is necessary for effective processes</a:t>
            </a:r>
            <a:endParaRPr dirty="0"/>
          </a:p>
          <a:p>
            <a:pPr marL="1143000" lvl="2" indent="-266700" algn="l" rtl="0">
              <a:spcBef>
                <a:spcPts val="480"/>
              </a:spcBef>
              <a:spcAft>
                <a:spcPts val="0"/>
              </a:spcAft>
              <a:buClr>
                <a:schemeClr val="dk1"/>
              </a:buClr>
              <a:buSzPts val="2400"/>
              <a:buChar char="•"/>
            </a:pPr>
            <a:r>
              <a:rPr lang="en-US" dirty="0"/>
              <a:t>Only write documents that someone is going to read!</a:t>
            </a:r>
            <a:endParaRPr dirty="0"/>
          </a:p>
          <a:p>
            <a:pPr marL="742950" lvl="1" indent="-285750" algn="l" rtl="0">
              <a:spcBef>
                <a:spcPts val="480"/>
              </a:spcBef>
              <a:spcAft>
                <a:spcPts val="0"/>
              </a:spcAft>
              <a:buClr>
                <a:schemeClr val="dk1"/>
              </a:buClr>
              <a:buSzPts val="2400"/>
              <a:buChar char="–"/>
            </a:pPr>
            <a:r>
              <a:rPr lang="en-US" dirty="0"/>
              <a:t>Embed the principles of continual improvement in the SMS, leveraging the PDCA approach</a:t>
            </a:r>
            <a:endParaRPr dirty="0"/>
          </a:p>
        </p:txBody>
      </p:sp>
      <p:sp>
        <p:nvSpPr>
          <p:cNvPr id="542" name="Google Shape;542;p3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 Service Management – Processes</a:t>
            </a:r>
            <a:endParaRPr/>
          </a:p>
        </p:txBody>
      </p:sp>
      <p:sp>
        <p:nvSpPr>
          <p:cNvPr id="548" name="Google Shape;548;p3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549" name="Google Shape;549;p3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Portfolio Management (SPM)</a:t>
            </a:r>
            <a:endParaRPr/>
          </a:p>
        </p:txBody>
      </p:sp>
      <p:sp>
        <p:nvSpPr>
          <p:cNvPr id="556" name="Google Shape;556;p3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557" name="Google Shape;557;p3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3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559" name="Google Shape;559;p34"/>
          <p:cNvSpPr/>
          <p:nvPr/>
        </p:nvSpPr>
        <p:spPr>
          <a:xfrm>
            <a:off x="2969740" y="4448461"/>
            <a:ext cx="62127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maintain the service portfolio and to manage services through their lifecycle</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What is a service?</a:t>
            </a:r>
            <a:endParaRPr i="1"/>
          </a:p>
        </p:txBody>
      </p:sp>
      <p:sp>
        <p:nvSpPr>
          <p:cNvPr id="566" name="Google Shape;566;p3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graphicFrame>
        <p:nvGraphicFramePr>
          <p:cNvPr id="567" name="Google Shape;567;p35"/>
          <p:cNvGraphicFramePr/>
          <p:nvPr>
            <p:extLst>
              <p:ext uri="{D42A27DB-BD31-4B8C-83A1-F6EECF244321}">
                <p14:modId xmlns:p14="http://schemas.microsoft.com/office/powerpoint/2010/main" val="3821361725"/>
              </p:ext>
            </p:extLst>
          </p:nvPr>
        </p:nvGraphicFramePr>
        <p:xfrm>
          <a:off x="1389570" y="1687836"/>
          <a:ext cx="9058101" cy="1615440"/>
        </p:xfrm>
        <a:graphic>
          <a:graphicData uri="http://schemas.openxmlformats.org/drawingml/2006/table">
            <a:tbl>
              <a:tblPr firstRow="1" firstCol="1" bandRow="1">
                <a:noFill/>
                <a:tableStyleId>{FEED5B31-8EE9-4602-9EFF-AED3B21F7FA9}</a:tableStyleId>
              </a:tblPr>
              <a:tblGrid>
                <a:gridCol w="9058101">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t>Service component:</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Logical part of a </a:t>
                      </a:r>
                      <a:r>
                        <a:rPr lang="en-US" sz="1800" b="0" i="0" u="none" strike="noStrike" cap="none" dirty="0">
                          <a:solidFill>
                            <a:schemeClr val="dk1"/>
                          </a:solidFill>
                          <a:latin typeface="Calibri"/>
                          <a:ea typeface="Calibri"/>
                          <a:cs typeface="Calibri"/>
                          <a:sym typeface="Calibri"/>
                        </a:rPr>
                        <a:t>service</a:t>
                      </a:r>
                      <a:r>
                        <a:rPr lang="en-US" sz="1800" b="0" u="none" strike="noStrike" cap="none" dirty="0">
                          <a:solidFill>
                            <a:schemeClr val="dk1"/>
                          </a:solidFill>
                          <a:latin typeface="Calibri"/>
                          <a:ea typeface="Calibri"/>
                          <a:cs typeface="Calibri"/>
                          <a:sym typeface="Calibri"/>
                        </a:rPr>
                        <a:t> that provides a function enabling or enhancing a </a:t>
                      </a:r>
                      <a:r>
                        <a:rPr lang="en-US" sz="1800" b="0" i="1" u="none" strike="noStrike" cap="none" dirty="0">
                          <a:solidFill>
                            <a:schemeClr val="dk1"/>
                          </a:solidFill>
                          <a:latin typeface="Calibri"/>
                          <a:ea typeface="Calibri"/>
                          <a:cs typeface="Calibri"/>
                          <a:sym typeface="Calibri"/>
                        </a:rPr>
                        <a:t>service</a:t>
                      </a: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Note 1: A service is usually composed of several service components.</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Note 2: A service component is usually built from one or more configuration items (CIs).</a:t>
                      </a:r>
                      <a:endParaRPr sz="3200" b="0" i="1" u="none" strike="noStrike" cap="none" dirty="0"/>
                    </a:p>
                  </a:txBody>
                  <a:tcPr marL="68575" marR="68575" marT="0" marB="0"/>
                </a:tc>
                <a:extLst>
                  <a:ext uri="{0D108BD9-81ED-4DB2-BD59-A6C34878D82A}">
                    <a16:rowId xmlns:a16="http://schemas.microsoft.com/office/drawing/2014/main" val="10001"/>
                  </a:ext>
                </a:extLst>
              </a:tr>
            </a:tbl>
          </a:graphicData>
        </a:graphic>
      </p:graphicFrame>
      <p:sp>
        <p:nvSpPr>
          <p:cNvPr id="568" name="Google Shape;568;p35"/>
          <p:cNvSpPr/>
          <p:nvPr/>
        </p:nvSpPr>
        <p:spPr>
          <a:xfrm>
            <a:off x="4145037" y="4544728"/>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569" name="Google Shape;569;p35"/>
          <p:cNvSpPr/>
          <p:nvPr/>
        </p:nvSpPr>
        <p:spPr>
          <a:xfrm>
            <a:off x="4163882" y="5477164"/>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570" name="Google Shape;570;p35"/>
          <p:cNvSpPr/>
          <p:nvPr/>
        </p:nvSpPr>
        <p:spPr>
          <a:xfrm>
            <a:off x="5226274" y="5477163"/>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571" name="Google Shape;571;p35"/>
          <p:cNvSpPr/>
          <p:nvPr/>
        </p:nvSpPr>
        <p:spPr>
          <a:xfrm>
            <a:off x="6288666" y="5477162"/>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572" name="Google Shape;572;p35"/>
          <p:cNvSpPr/>
          <p:nvPr/>
        </p:nvSpPr>
        <p:spPr>
          <a:xfrm>
            <a:off x="7351058" y="5477161"/>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573" name="Google Shape;573;p35"/>
          <p:cNvSpPr/>
          <p:nvPr/>
        </p:nvSpPr>
        <p:spPr>
          <a:xfrm>
            <a:off x="8413450" y="547716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574" name="Google Shape;574;p35"/>
          <p:cNvSpPr/>
          <p:nvPr/>
        </p:nvSpPr>
        <p:spPr>
          <a:xfrm>
            <a:off x="6801887" y="4542353"/>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575" name="Google Shape;575;p35"/>
          <p:cNvCxnSpPr>
            <a:stCxn id="569" idx="0"/>
            <a:endCxn id="568" idx="2"/>
          </p:cNvCxnSpPr>
          <p:nvPr/>
        </p:nvCxnSpPr>
        <p:spPr>
          <a:xfrm rot="10800000" flipH="1">
            <a:off x="4551430" y="4996864"/>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576" name="Google Shape;576;p35"/>
          <p:cNvCxnSpPr>
            <a:stCxn id="570" idx="0"/>
            <a:endCxn id="568" idx="2"/>
          </p:cNvCxnSpPr>
          <p:nvPr/>
        </p:nvCxnSpPr>
        <p:spPr>
          <a:xfrm rot="10800000">
            <a:off x="5338422" y="4996863"/>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577" name="Google Shape;577;p35"/>
          <p:cNvCxnSpPr>
            <a:stCxn id="571" idx="0"/>
            <a:endCxn id="568" idx="2"/>
          </p:cNvCxnSpPr>
          <p:nvPr/>
        </p:nvCxnSpPr>
        <p:spPr>
          <a:xfrm rot="10800000">
            <a:off x="5338514" y="4996862"/>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578" name="Google Shape;578;p35"/>
          <p:cNvCxnSpPr>
            <a:stCxn id="571" idx="0"/>
            <a:endCxn id="574" idx="2"/>
          </p:cNvCxnSpPr>
          <p:nvPr/>
        </p:nvCxnSpPr>
        <p:spPr>
          <a:xfrm rot="10800000" flipH="1">
            <a:off x="6676214" y="4994462"/>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579" name="Google Shape;579;p35"/>
          <p:cNvCxnSpPr>
            <a:stCxn id="570" idx="0"/>
            <a:endCxn id="574" idx="2"/>
          </p:cNvCxnSpPr>
          <p:nvPr/>
        </p:nvCxnSpPr>
        <p:spPr>
          <a:xfrm rot="10800000" flipH="1">
            <a:off x="5613822" y="4994463"/>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580" name="Google Shape;580;p35"/>
          <p:cNvCxnSpPr>
            <a:stCxn id="572" idx="0"/>
            <a:endCxn id="574" idx="2"/>
          </p:cNvCxnSpPr>
          <p:nvPr/>
        </p:nvCxnSpPr>
        <p:spPr>
          <a:xfrm rot="10800000" flipH="1">
            <a:off x="7738606" y="4994461"/>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581" name="Google Shape;581;p35"/>
          <p:cNvCxnSpPr>
            <a:stCxn id="573" idx="0"/>
            <a:endCxn id="574" idx="2"/>
          </p:cNvCxnSpPr>
          <p:nvPr/>
        </p:nvCxnSpPr>
        <p:spPr>
          <a:xfrm rot="10800000">
            <a:off x="7995198" y="4994460"/>
            <a:ext cx="805800" cy="482700"/>
          </a:xfrm>
          <a:prstGeom prst="straightConnector1">
            <a:avLst/>
          </a:prstGeom>
          <a:noFill/>
          <a:ln w="19050" cap="flat" cmpd="sng">
            <a:solidFill>
              <a:srgbClr val="4A7DBA"/>
            </a:solidFill>
            <a:prstDash val="solid"/>
            <a:round/>
            <a:headEnd type="none" w="sm" len="sm"/>
            <a:tailEnd type="none" w="sm" len="sm"/>
          </a:ln>
        </p:spPr>
      </p:cxnSp>
      <p:sp>
        <p:nvSpPr>
          <p:cNvPr id="582" name="Google Shape;582;p35"/>
          <p:cNvSpPr txBox="1"/>
          <p:nvPr/>
        </p:nvSpPr>
        <p:spPr>
          <a:xfrm>
            <a:off x="2175493" y="4602860"/>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583" name="Google Shape;583;p35"/>
          <p:cNvSpPr txBox="1"/>
          <p:nvPr/>
        </p:nvSpPr>
        <p:spPr>
          <a:xfrm>
            <a:off x="2173710" y="5549350"/>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 components</a:t>
            </a:r>
            <a:endParaRPr sz="14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Important terms</a:t>
            </a:r>
            <a:endParaRPr/>
          </a:p>
        </p:txBody>
      </p:sp>
      <p:sp>
        <p:nvSpPr>
          <p:cNvPr id="590" name="Google Shape;590;p3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graphicFrame>
        <p:nvGraphicFramePr>
          <p:cNvPr id="591" name="Google Shape;591;p36"/>
          <p:cNvGraphicFramePr/>
          <p:nvPr>
            <p:extLst>
              <p:ext uri="{D42A27DB-BD31-4B8C-83A1-F6EECF244321}">
                <p14:modId xmlns:p14="http://schemas.microsoft.com/office/powerpoint/2010/main" val="2812932142"/>
              </p:ext>
            </p:extLst>
          </p:nvPr>
        </p:nvGraphicFramePr>
        <p:xfrm>
          <a:off x="752763" y="1955216"/>
          <a:ext cx="10340110" cy="1146285"/>
        </p:xfrm>
        <a:graphic>
          <a:graphicData uri="http://schemas.openxmlformats.org/drawingml/2006/table">
            <a:tbl>
              <a:tblPr firstRow="1" firstCol="1" bandRow="1">
                <a:noFill/>
                <a:tableStyleId>{FEED5B31-8EE9-4602-9EFF-AED3B21F7FA9}</a:tableStyleId>
              </a:tblPr>
              <a:tblGrid>
                <a:gridCol w="1034011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portfolio:</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Internal list that details all the </a:t>
                      </a:r>
                      <a:r>
                        <a:rPr lang="en-US" sz="1800" b="0" i="1" u="none" strike="noStrike" cap="none" dirty="0">
                          <a:solidFill>
                            <a:schemeClr val="dk1"/>
                          </a:solidFill>
                          <a:latin typeface="Calibri"/>
                          <a:ea typeface="Calibri"/>
                          <a:cs typeface="Calibri"/>
                          <a:sym typeface="Calibri"/>
                        </a:rPr>
                        <a:t>services</a:t>
                      </a:r>
                      <a:r>
                        <a:rPr lang="en-US" sz="1800" b="0" u="none" strike="noStrike" cap="none" dirty="0">
                          <a:solidFill>
                            <a:schemeClr val="dk1"/>
                          </a:solidFill>
                          <a:latin typeface="Calibri"/>
                          <a:ea typeface="Calibri"/>
                          <a:cs typeface="Calibri"/>
                          <a:sym typeface="Calibri"/>
                        </a:rPr>
                        <a:t> offered by a </a:t>
                      </a:r>
                      <a:r>
                        <a:rPr lang="en-US" sz="1800" b="0" i="1" u="none" strike="noStrike" cap="none" dirty="0">
                          <a:solidFill>
                            <a:schemeClr val="dk1"/>
                          </a:solidFill>
                          <a:latin typeface="Calibri"/>
                          <a:ea typeface="Calibri"/>
                          <a:cs typeface="Calibri"/>
                          <a:sym typeface="Calibri"/>
                        </a:rPr>
                        <a:t>service provider</a:t>
                      </a:r>
                      <a:r>
                        <a:rPr lang="en-US" sz="1800" b="0" u="none" strike="noStrike" cap="none" dirty="0">
                          <a:solidFill>
                            <a:schemeClr val="dk1"/>
                          </a:solidFill>
                          <a:latin typeface="Calibri"/>
                          <a:ea typeface="Calibri"/>
                          <a:cs typeface="Calibri"/>
                          <a:sym typeface="Calibri"/>
                        </a:rPr>
                        <a:t>, including those in preparation, live and discontinued</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592" name="Google Shape;592;p36"/>
          <p:cNvGraphicFramePr/>
          <p:nvPr>
            <p:extLst>
              <p:ext uri="{D42A27DB-BD31-4B8C-83A1-F6EECF244321}">
                <p14:modId xmlns:p14="http://schemas.microsoft.com/office/powerpoint/2010/main" val="2403098627"/>
              </p:ext>
            </p:extLst>
          </p:nvPr>
        </p:nvGraphicFramePr>
        <p:xfrm>
          <a:off x="752763" y="3294226"/>
          <a:ext cx="10340110" cy="2164080"/>
        </p:xfrm>
        <a:graphic>
          <a:graphicData uri="http://schemas.openxmlformats.org/drawingml/2006/table">
            <a:tbl>
              <a:tblPr firstRow="1" firstCol="1" bandRow="1">
                <a:noFill/>
                <a:tableStyleId>{FEED5B31-8EE9-4602-9EFF-AED3B21F7FA9}</a:tableStyleId>
              </a:tblPr>
              <a:tblGrid>
                <a:gridCol w="1034011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lifecycle: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The series of phases a </a:t>
                      </a:r>
                      <a:r>
                        <a:rPr lang="en-US" sz="1800" b="0" i="1" u="none" strike="noStrike" cap="none" dirty="0">
                          <a:solidFill>
                            <a:schemeClr val="dk1"/>
                          </a:solidFill>
                          <a:latin typeface="Calibri"/>
                          <a:ea typeface="Calibri"/>
                          <a:cs typeface="Calibri"/>
                          <a:sym typeface="Calibri"/>
                        </a:rPr>
                        <a:t>service</a:t>
                      </a:r>
                      <a:r>
                        <a:rPr lang="en-US" sz="1800" b="0" u="none" strike="noStrike" cap="none" dirty="0">
                          <a:solidFill>
                            <a:schemeClr val="dk1"/>
                          </a:solidFill>
                          <a:latin typeface="Calibri"/>
                          <a:ea typeface="Calibri"/>
                          <a:cs typeface="Calibri"/>
                          <a:sym typeface="Calibri"/>
                        </a:rPr>
                        <a:t> may move through in its lifetime.</a:t>
                      </a: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Note 1: Specific service lifecycle phases are typically defined for each </a:t>
                      </a:r>
                      <a:r>
                        <a:rPr lang="en-US" sz="1800" b="0" i="1" u="none" strike="noStrike" cap="none" dirty="0" err="1">
                          <a:solidFill>
                            <a:schemeClr val="dk1"/>
                          </a:solidFill>
                          <a:latin typeface="Calibri"/>
                          <a:ea typeface="Calibri"/>
                          <a:cs typeface="Calibri"/>
                          <a:sym typeface="Calibri"/>
                        </a:rPr>
                        <a:t>organisation</a:t>
                      </a:r>
                      <a:r>
                        <a:rPr lang="en-US" sz="1800" b="0" i="1" u="none" strike="noStrike" cap="none" dirty="0">
                          <a:solidFill>
                            <a:schemeClr val="dk1"/>
                          </a:solidFill>
                          <a:latin typeface="Calibri"/>
                          <a:ea typeface="Calibri"/>
                          <a:cs typeface="Calibri"/>
                          <a:sym typeface="Calibri"/>
                        </a:rPr>
                        <a:t>, depending on the complexity needed. These may include initial idea, proposal, design, development, deployment, production and retirement.</a:t>
                      </a: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Requirements according to FitSM-1</a:t>
            </a:r>
            <a:endParaRPr/>
          </a:p>
        </p:txBody>
      </p:sp>
      <p:sp>
        <p:nvSpPr>
          <p:cNvPr id="599" name="Google Shape;599;p3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graphicFrame>
        <p:nvGraphicFramePr>
          <p:cNvPr id="600" name="Google Shape;600;p37"/>
          <p:cNvGraphicFramePr/>
          <p:nvPr/>
        </p:nvGraphicFramePr>
        <p:xfrm>
          <a:off x="1981200" y="1696601"/>
          <a:ext cx="8229600" cy="3600092"/>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5107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 Service Portfolio Management (SPM)</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82475">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4437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 A service portfolio shall be maintained. All services shall be specified as part of the service portfolio.</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PR1.2 Proposals for new or changed services shall be evaluated based on predicted demand, required resources and expected benefits.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PR1.3 The evolution of services through their lifecycle shall be managed. This shall include the planning of new services and major alterations to existing services. Plans shall consider timescales, responsibilities, new or changed technology, communication and service acceptance criteria.</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PR1.4 For each service, the internal and external suppliers involved in delivering the service shall be identified, including, as relevant, federation members. Their contact points, roles and responsibilities shall be determined.</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Key concepts</a:t>
            </a:r>
            <a:endParaRPr/>
          </a:p>
        </p:txBody>
      </p:sp>
      <p:sp>
        <p:nvSpPr>
          <p:cNvPr id="607" name="Google Shape;607;p3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The service portfolio lists and defines the services that a service provider offers or plans to offer in the future.</a:t>
            </a:r>
            <a:endParaRPr/>
          </a:p>
          <a:p>
            <a:pPr marL="342900" lvl="0" indent="-342900" algn="l" rtl="0">
              <a:spcBef>
                <a:spcPts val="560"/>
              </a:spcBef>
              <a:spcAft>
                <a:spcPts val="0"/>
              </a:spcAft>
              <a:buClr>
                <a:schemeClr val="dk1"/>
              </a:buClr>
              <a:buSzPts val="2800"/>
              <a:buChar char="•"/>
            </a:pPr>
            <a:r>
              <a:rPr lang="en-US"/>
              <a:t>The service portfolio is an "internal tool" for the service provider.</a:t>
            </a:r>
            <a:endParaRPr/>
          </a:p>
          <a:p>
            <a:pPr marL="342900" lvl="0" indent="-342900" algn="l" rtl="0">
              <a:spcBef>
                <a:spcPts val="560"/>
              </a:spcBef>
              <a:spcAft>
                <a:spcPts val="0"/>
              </a:spcAft>
              <a:buClr>
                <a:schemeClr val="dk1"/>
              </a:buClr>
              <a:buSzPts val="2800"/>
              <a:buChar char="•"/>
            </a:pPr>
            <a:r>
              <a:rPr lang="en-US"/>
              <a:t>Each service in the service portfolio follows a lifecycle consisting of different phases.</a:t>
            </a:r>
            <a:endParaRPr/>
          </a:p>
          <a:p>
            <a:pPr marL="342900" lvl="0" indent="-342900" algn="l" rtl="0">
              <a:spcBef>
                <a:spcPts val="560"/>
              </a:spcBef>
              <a:spcAft>
                <a:spcPts val="0"/>
              </a:spcAft>
              <a:buClr>
                <a:schemeClr val="dk1"/>
              </a:buClr>
              <a:buSzPts val="2800"/>
              <a:buChar char="•"/>
            </a:pPr>
            <a:r>
              <a:rPr lang="en-US"/>
              <a:t>The transition between service lifecycle phases requires coordination</a:t>
            </a:r>
            <a:endParaRPr/>
          </a:p>
        </p:txBody>
      </p:sp>
      <p:sp>
        <p:nvSpPr>
          <p:cNvPr id="608" name="Google Shape;608;p3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Level Management (SLM)</a:t>
            </a:r>
            <a:endParaRPr/>
          </a:p>
        </p:txBody>
      </p:sp>
      <p:sp>
        <p:nvSpPr>
          <p:cNvPr id="615" name="Google Shape;615;p3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616" name="Google Shape;616;p3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3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618" name="Google Shape;618;p39"/>
          <p:cNvSpPr/>
          <p:nvPr/>
        </p:nvSpPr>
        <p:spPr>
          <a:xfrm>
            <a:off x="2969743" y="4448462"/>
            <a:ext cx="62330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To maintain service catalogues, and to define and evaluate agreements on service quality with customers and suppliers</a:t>
            </a: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qualification program</a:t>
            </a:r>
            <a:endParaRPr/>
          </a:p>
        </p:txBody>
      </p:sp>
      <p:sp>
        <p:nvSpPr>
          <p:cNvPr id="66" name="Google Shape;66;p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4" name="Picture 3" descr="A diagram of training and training&#10;&#10;Description automatically generated">
            <a:extLst>
              <a:ext uri="{FF2B5EF4-FFF2-40B4-BE49-F238E27FC236}">
                <a16:creationId xmlns:a16="http://schemas.microsoft.com/office/drawing/2014/main" id="{A67A8505-48B5-F043-89B6-7A67BAE254E0}"/>
              </a:ext>
            </a:extLst>
          </p:cNvPr>
          <p:cNvPicPr>
            <a:picLocks noChangeAspect="1"/>
          </p:cNvPicPr>
          <p:nvPr/>
        </p:nvPicPr>
        <p:blipFill>
          <a:blip r:embed="rId3"/>
          <a:stretch>
            <a:fillRect/>
          </a:stretch>
        </p:blipFill>
        <p:spPr>
          <a:xfrm>
            <a:off x="1765300" y="1858959"/>
            <a:ext cx="8661400" cy="4724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Important terms</a:t>
            </a:r>
            <a:endParaRPr/>
          </a:p>
        </p:txBody>
      </p:sp>
      <p:sp>
        <p:nvSpPr>
          <p:cNvPr id="625" name="Google Shape;625;p4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graphicFrame>
        <p:nvGraphicFramePr>
          <p:cNvPr id="626" name="Google Shape;626;p40"/>
          <p:cNvGraphicFramePr/>
          <p:nvPr>
            <p:extLst>
              <p:ext uri="{D42A27DB-BD31-4B8C-83A1-F6EECF244321}">
                <p14:modId xmlns:p14="http://schemas.microsoft.com/office/powerpoint/2010/main" val="4069062531"/>
              </p:ext>
            </p:extLst>
          </p:nvPr>
        </p:nvGraphicFramePr>
        <p:xfrm>
          <a:off x="609599" y="3079615"/>
          <a:ext cx="10529455" cy="1639905"/>
        </p:xfrm>
        <a:graphic>
          <a:graphicData uri="http://schemas.openxmlformats.org/drawingml/2006/table">
            <a:tbl>
              <a:tblPr firstRow="1" firstCol="1" bandRow="1">
                <a:noFill/>
                <a:tableStyleId>{FEED5B31-8EE9-4602-9EFF-AED3B21F7FA9}</a:tableStyleId>
              </a:tblPr>
              <a:tblGrid>
                <a:gridCol w="10529455">
                  <a:extLst>
                    <a:ext uri="{9D8B030D-6E8A-4147-A177-3AD203B41FA5}">
                      <a16:colId xmlns:a16="http://schemas.microsoft.com/office/drawing/2014/main" val="20000"/>
                    </a:ext>
                  </a:extLst>
                </a:gridCol>
              </a:tblGrid>
              <a:tr h="2378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target:</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Reference / target values for a parameter used to measure the performance of a service, listed in a service level agreement (SLA) related to this service</a:t>
                      </a:r>
                      <a:endParaRPr i="0" dirty="0"/>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Note: Typical service targets include availability or resolution time for incidents.</a:t>
                      </a:r>
                      <a:endParaRPr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627" name="Google Shape;627;p40"/>
          <p:cNvGraphicFramePr/>
          <p:nvPr>
            <p:extLst>
              <p:ext uri="{D42A27DB-BD31-4B8C-83A1-F6EECF244321}">
                <p14:modId xmlns:p14="http://schemas.microsoft.com/office/powerpoint/2010/main" val="2956171833"/>
              </p:ext>
            </p:extLst>
          </p:nvPr>
        </p:nvGraphicFramePr>
        <p:xfrm>
          <a:off x="609599" y="1805610"/>
          <a:ext cx="10529455" cy="1009335"/>
        </p:xfrm>
        <a:graphic>
          <a:graphicData uri="http://schemas.openxmlformats.org/drawingml/2006/table">
            <a:tbl>
              <a:tblPr firstRow="1" firstCol="1" bandRow="1">
                <a:noFill/>
                <a:tableStyleId>{FEED5B31-8EE9-4602-9EFF-AED3B21F7FA9}</a:tableStyleId>
              </a:tblPr>
              <a:tblGrid>
                <a:gridCol w="10529455">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catalogue:</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Customer-facing list of all live services offered along with relevant information about these services</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628" name="Google Shape;628;p40"/>
          <p:cNvGraphicFramePr/>
          <p:nvPr>
            <p:extLst>
              <p:ext uri="{D42A27DB-BD31-4B8C-83A1-F6EECF244321}">
                <p14:modId xmlns:p14="http://schemas.microsoft.com/office/powerpoint/2010/main" val="3146421506"/>
              </p:ext>
            </p:extLst>
          </p:nvPr>
        </p:nvGraphicFramePr>
        <p:xfrm>
          <a:off x="609599" y="4935671"/>
          <a:ext cx="10529455" cy="1494850"/>
        </p:xfrm>
        <a:graphic>
          <a:graphicData uri="http://schemas.openxmlformats.org/drawingml/2006/table">
            <a:tbl>
              <a:tblPr firstRow="1" firstCol="1" bandRow="1">
                <a:noFill/>
                <a:tableStyleId>{FEED5B31-8EE9-4602-9EFF-AED3B21F7FA9}</a:tableStyleId>
              </a:tblPr>
              <a:tblGrid>
                <a:gridCol w="10529455">
                  <a:extLst>
                    <a:ext uri="{9D8B030D-6E8A-4147-A177-3AD203B41FA5}">
                      <a16:colId xmlns:a16="http://schemas.microsoft.com/office/drawing/2014/main" val="20000"/>
                    </a:ext>
                  </a:extLst>
                </a:gridCol>
              </a:tblGrid>
              <a:tr h="2378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level agreement (SLA):</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Documented agreement between a customer and service provider that specifies the service to be provided and the service targets that define how it will be provided</a:t>
                      </a:r>
                      <a:endParaRPr i="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Important terms</a:t>
            </a:r>
            <a:endParaRPr/>
          </a:p>
        </p:txBody>
      </p:sp>
      <p:sp>
        <p:nvSpPr>
          <p:cNvPr id="635" name="Google Shape;635;p4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graphicFrame>
        <p:nvGraphicFramePr>
          <p:cNvPr id="636" name="Google Shape;636;p41"/>
          <p:cNvGraphicFramePr/>
          <p:nvPr>
            <p:extLst>
              <p:ext uri="{D42A27DB-BD31-4B8C-83A1-F6EECF244321}">
                <p14:modId xmlns:p14="http://schemas.microsoft.com/office/powerpoint/2010/main" val="2047219635"/>
              </p:ext>
            </p:extLst>
          </p:nvPr>
        </p:nvGraphicFramePr>
        <p:xfrm>
          <a:off x="678873" y="1813560"/>
          <a:ext cx="10663382" cy="1341120"/>
        </p:xfrm>
        <a:graphic>
          <a:graphicData uri="http://schemas.openxmlformats.org/drawingml/2006/table">
            <a:tbl>
              <a:tblPr firstRow="1" firstCol="1" bandRow="1">
                <a:noFill/>
                <a:tableStyleId>{FEED5B31-8EE9-4602-9EFF-AED3B21F7FA9}</a:tableStyleId>
              </a:tblPr>
              <a:tblGrid>
                <a:gridCol w="10663382">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Operational level agreement (OLA)</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Agreement between a service provider or federation member and another part of the service provider’s </a:t>
                      </a:r>
                      <a:r>
                        <a:rPr lang="en-US" sz="1800" b="0" i="0" u="none" strike="noStrike" cap="none" dirty="0" err="1">
                          <a:solidFill>
                            <a:schemeClr val="dk1"/>
                          </a:solidFill>
                          <a:latin typeface="Calibri"/>
                          <a:ea typeface="Calibri"/>
                          <a:cs typeface="Calibri"/>
                          <a:sym typeface="Calibri"/>
                        </a:rPr>
                        <a:t>organisation</a:t>
                      </a:r>
                      <a:r>
                        <a:rPr lang="en-US" sz="1800" b="0" i="0" u="none" strike="noStrike" cap="none" dirty="0">
                          <a:solidFill>
                            <a:schemeClr val="dk1"/>
                          </a:solidFill>
                          <a:latin typeface="Calibri"/>
                          <a:ea typeface="Calibri"/>
                          <a:cs typeface="Calibri"/>
                          <a:sym typeface="Calibri"/>
                        </a:rPr>
                        <a:t> or the federation to provide a service component or subsidiary service needed to allow provision of services to customers</a:t>
                      </a:r>
                      <a:endParaRPr i="0"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637" name="Google Shape;637;p41"/>
          <p:cNvGraphicFramePr/>
          <p:nvPr>
            <p:extLst>
              <p:ext uri="{D42A27DB-BD31-4B8C-83A1-F6EECF244321}">
                <p14:modId xmlns:p14="http://schemas.microsoft.com/office/powerpoint/2010/main" val="2841650330"/>
              </p:ext>
            </p:extLst>
          </p:nvPr>
        </p:nvGraphicFramePr>
        <p:xfrm>
          <a:off x="678873" y="3619782"/>
          <a:ext cx="10663382" cy="2164080"/>
        </p:xfrm>
        <a:graphic>
          <a:graphicData uri="http://schemas.openxmlformats.org/drawingml/2006/table">
            <a:tbl>
              <a:tblPr firstRow="1" firstCol="1" bandRow="1">
                <a:noFill/>
                <a:tableStyleId>{FEED5B31-8EE9-4602-9EFF-AED3B21F7FA9}</a:tableStyleId>
              </a:tblPr>
              <a:tblGrid>
                <a:gridCol w="10663382">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Underpinning agreement (UA)</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Documented agreement between a service provider and an external supplier that specifies the underpinning service(s) or service component(s) to be provided by the supplier, and the service targets that define how it will be provided</a:t>
                      </a:r>
                      <a:endParaRPr i="0" dirty="0"/>
                    </a:p>
                    <a:p>
                      <a:pPr marL="457200" marR="0" lvl="1" indent="0" algn="l" rtl="0">
                        <a:spcBef>
                          <a:spcPts val="0"/>
                        </a:spcBef>
                        <a:spcAft>
                          <a:spcPts val="0"/>
                        </a:spcAft>
                        <a:buNone/>
                      </a:pP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Note: A UA can be seen as a service level agreement (SLA) with an external supplier where the service provider is in the customer role.</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Requirements according to FitSM-1</a:t>
            </a:r>
            <a:endParaRPr/>
          </a:p>
        </p:txBody>
      </p:sp>
      <p:sp>
        <p:nvSpPr>
          <p:cNvPr id="644" name="Google Shape;644;p4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graphicFrame>
        <p:nvGraphicFramePr>
          <p:cNvPr id="645" name="Google Shape;645;p42"/>
          <p:cNvGraphicFramePr/>
          <p:nvPr/>
        </p:nvGraphicFramePr>
        <p:xfrm>
          <a:off x="1981200" y="1696599"/>
          <a:ext cx="8229600" cy="3023870"/>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067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PR2 Service Level Management</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575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2506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PR2.1 A service catalogue shall be maintained.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PR2.2 For all services delivered to customers, service level agreements (SLAs) shall be in place and reviewed at planned intervals.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PR2.3 Service performance shall be evaluated against service targets defined in SLAs.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PR2.4 For supporting services or service components, underpinning agreements (UAs) and operational level agreements (OLAs) shall be agreed as needed and reviewed at planned intervals.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PR2.5 Performance of supporting services and service components shall be evaluated against targets defined in UAs and OLAs.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Key concepts – Service catalogue(s)</a:t>
            </a:r>
            <a:endParaRPr/>
          </a:p>
        </p:txBody>
      </p:sp>
      <p:sp>
        <p:nvSpPr>
          <p:cNvPr id="652" name="Google Shape;652;p4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While the service portfolio is an "internal tool" for the service provider, the service catalogue(s) is (are) facing the customer.</a:t>
            </a:r>
            <a:endParaRPr/>
          </a:p>
          <a:p>
            <a:pPr marL="342900" lvl="0" indent="-342900" algn="l" rtl="0">
              <a:spcBef>
                <a:spcPts val="560"/>
              </a:spcBef>
              <a:spcAft>
                <a:spcPts val="0"/>
              </a:spcAft>
              <a:buClr>
                <a:schemeClr val="dk1"/>
              </a:buClr>
              <a:buSzPts val="2800"/>
              <a:buChar char="•"/>
            </a:pPr>
            <a:r>
              <a:rPr lang="en-US"/>
              <a:t>The service portfolio is the basis for any service catalogue.</a:t>
            </a:r>
            <a:endParaRPr/>
          </a:p>
        </p:txBody>
      </p:sp>
      <p:sp>
        <p:nvSpPr>
          <p:cNvPr id="653" name="Google Shape;653;p4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654" name="Google Shape;654;p43"/>
          <p:cNvSpPr/>
          <p:nvPr/>
        </p:nvSpPr>
        <p:spPr>
          <a:xfrm>
            <a:off x="3434677" y="3859070"/>
            <a:ext cx="1746913" cy="1965278"/>
          </a:xfrm>
          <a:prstGeom prst="can">
            <a:avLst>
              <a:gd name="adj" fmla="val 18965"/>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55" name="Google Shape;655;p43"/>
          <p:cNvSpPr/>
          <p:nvPr/>
        </p:nvSpPr>
        <p:spPr>
          <a:xfrm>
            <a:off x="3762861" y="4564712"/>
            <a:ext cx="1090538" cy="553998"/>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b="1">
                <a:solidFill>
                  <a:schemeClr val="dk1"/>
                </a:solidFill>
                <a:latin typeface="Calibri"/>
                <a:ea typeface="Calibri"/>
                <a:cs typeface="Calibri"/>
                <a:sym typeface="Calibri"/>
              </a:rPr>
              <a:t>Service portfolio</a:t>
            </a:r>
            <a:endParaRPr/>
          </a:p>
        </p:txBody>
      </p:sp>
      <p:pic>
        <p:nvPicPr>
          <p:cNvPr id="656" name="Google Shape;656;p43" descr="m1"/>
          <p:cNvPicPr preferRelativeResize="0"/>
          <p:nvPr/>
        </p:nvPicPr>
        <p:blipFill rotWithShape="1">
          <a:blip r:embed="rId3">
            <a:alphaModFix/>
          </a:blip>
          <a:srcRect/>
          <a:stretch/>
        </p:blipFill>
        <p:spPr>
          <a:xfrm>
            <a:off x="8691657" y="4493398"/>
            <a:ext cx="500945" cy="696626"/>
          </a:xfrm>
          <a:prstGeom prst="rect">
            <a:avLst/>
          </a:prstGeom>
          <a:noFill/>
          <a:ln>
            <a:noFill/>
          </a:ln>
        </p:spPr>
      </p:pic>
      <p:sp>
        <p:nvSpPr>
          <p:cNvPr id="657" name="Google Shape;657;p43"/>
          <p:cNvSpPr/>
          <p:nvPr/>
        </p:nvSpPr>
        <p:spPr>
          <a:xfrm>
            <a:off x="8396857" y="5227684"/>
            <a:ext cx="1090538" cy="276999"/>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b="1">
                <a:solidFill>
                  <a:schemeClr val="dk1"/>
                </a:solidFill>
                <a:latin typeface="Calibri"/>
                <a:ea typeface="Calibri"/>
                <a:cs typeface="Calibri"/>
                <a:sym typeface="Calibri"/>
              </a:rPr>
              <a:t>Customer</a:t>
            </a:r>
            <a:endParaRPr/>
          </a:p>
        </p:txBody>
      </p:sp>
      <p:sp>
        <p:nvSpPr>
          <p:cNvPr id="658" name="Google Shape;658;p43"/>
          <p:cNvSpPr/>
          <p:nvPr/>
        </p:nvSpPr>
        <p:spPr>
          <a:xfrm rot="-5400000">
            <a:off x="8002459" y="4610269"/>
            <a:ext cx="374176" cy="462884"/>
          </a:xfrm>
          <a:prstGeom prst="down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59" name="Google Shape;659;p43"/>
          <p:cNvSpPr/>
          <p:nvPr/>
        </p:nvSpPr>
        <p:spPr>
          <a:xfrm>
            <a:off x="5153415" y="5040769"/>
            <a:ext cx="1090538" cy="553998"/>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a:solidFill>
                  <a:schemeClr val="dk1"/>
                </a:solidFill>
                <a:latin typeface="Calibri"/>
                <a:ea typeface="Calibri"/>
                <a:cs typeface="Calibri"/>
                <a:sym typeface="Calibri"/>
              </a:rPr>
              <a:t>basis</a:t>
            </a:r>
            <a:endParaRPr/>
          </a:p>
          <a:p>
            <a:pPr marL="40182" marR="0" lvl="0" indent="0" algn="ctr" rtl="0">
              <a:spcBef>
                <a:spcPts val="0"/>
              </a:spcBef>
              <a:spcAft>
                <a:spcPts val="0"/>
              </a:spcAft>
              <a:buNone/>
            </a:pPr>
            <a:r>
              <a:rPr lang="en-US" sz="1800">
                <a:solidFill>
                  <a:schemeClr val="dk1"/>
                </a:solidFill>
                <a:latin typeface="Calibri"/>
                <a:ea typeface="Calibri"/>
                <a:cs typeface="Calibri"/>
                <a:sym typeface="Calibri"/>
              </a:rPr>
              <a:t>for</a:t>
            </a:r>
            <a:endParaRPr/>
          </a:p>
        </p:txBody>
      </p:sp>
      <p:sp>
        <p:nvSpPr>
          <p:cNvPr id="660" name="Google Shape;660;p43"/>
          <p:cNvSpPr/>
          <p:nvPr/>
        </p:nvSpPr>
        <p:spPr>
          <a:xfrm rot="-5400000">
            <a:off x="5515955" y="4610269"/>
            <a:ext cx="374176" cy="462884"/>
          </a:xfrm>
          <a:prstGeom prst="down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61" name="Google Shape;661;p43"/>
          <p:cNvSpPr/>
          <p:nvPr/>
        </p:nvSpPr>
        <p:spPr>
          <a:xfrm>
            <a:off x="6243952" y="4098076"/>
            <a:ext cx="1437007" cy="1487277"/>
          </a:xfrm>
          <a:prstGeom prst="foldedCorner">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Service catalogue(s)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4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Key concepts – Types of service agreements and their relationships</a:t>
            </a:r>
            <a:endParaRPr/>
          </a:p>
        </p:txBody>
      </p:sp>
      <p:sp>
        <p:nvSpPr>
          <p:cNvPr id="668" name="Google Shape;668;p44"/>
          <p:cNvSpPr txBox="1">
            <a:spLocks noGrp="1"/>
          </p:cNvSpPr>
          <p:nvPr>
            <p:ph type="sldNum" idx="12"/>
          </p:nvPr>
        </p:nvSpPr>
        <p:spPr>
          <a:xfrm>
            <a:off x="8077200" y="649015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669" name="Google Shape;669;p44"/>
          <p:cNvSpPr/>
          <p:nvPr/>
        </p:nvSpPr>
        <p:spPr>
          <a:xfrm>
            <a:off x="6172319" y="5850504"/>
            <a:ext cx="2130000" cy="5346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44"/>
          <p:cNvSpPr/>
          <p:nvPr/>
        </p:nvSpPr>
        <p:spPr>
          <a:xfrm>
            <a:off x="1955103" y="5852978"/>
            <a:ext cx="3446700" cy="5319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44"/>
          <p:cNvSpPr/>
          <p:nvPr/>
        </p:nvSpPr>
        <p:spPr>
          <a:xfrm>
            <a:off x="1577739" y="3823396"/>
            <a:ext cx="8202600" cy="13560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72" name="Google Shape;672;p44"/>
          <p:cNvCxnSpPr/>
          <p:nvPr/>
        </p:nvCxnSpPr>
        <p:spPr>
          <a:xfrm flipH="1">
            <a:off x="5226747" y="2034360"/>
            <a:ext cx="7500" cy="2569800"/>
          </a:xfrm>
          <a:prstGeom prst="straightConnector1">
            <a:avLst/>
          </a:prstGeom>
          <a:noFill/>
          <a:ln w="12700" cap="flat" cmpd="sng">
            <a:solidFill>
              <a:schemeClr val="dk1"/>
            </a:solidFill>
            <a:prstDash val="solid"/>
            <a:round/>
            <a:headEnd type="none" w="med" len="med"/>
            <a:tailEnd type="none" w="med" len="med"/>
          </a:ln>
        </p:spPr>
      </p:cxnSp>
      <p:cxnSp>
        <p:nvCxnSpPr>
          <p:cNvPr id="673" name="Google Shape;673;p44"/>
          <p:cNvCxnSpPr/>
          <p:nvPr/>
        </p:nvCxnSpPr>
        <p:spPr>
          <a:xfrm flipH="1">
            <a:off x="2678344" y="2078903"/>
            <a:ext cx="1576500" cy="1509300"/>
          </a:xfrm>
          <a:prstGeom prst="straightConnector1">
            <a:avLst/>
          </a:prstGeom>
          <a:noFill/>
          <a:ln w="12700" cap="flat" cmpd="sng">
            <a:solidFill>
              <a:schemeClr val="dk1"/>
            </a:solidFill>
            <a:prstDash val="solid"/>
            <a:round/>
            <a:headEnd type="none" w="med" len="med"/>
            <a:tailEnd type="none" w="med" len="med"/>
          </a:ln>
        </p:spPr>
      </p:cxnSp>
      <p:cxnSp>
        <p:nvCxnSpPr>
          <p:cNvPr id="674" name="Google Shape;674;p44"/>
          <p:cNvCxnSpPr/>
          <p:nvPr/>
        </p:nvCxnSpPr>
        <p:spPr>
          <a:xfrm>
            <a:off x="6334821" y="2113542"/>
            <a:ext cx="1480200" cy="1453800"/>
          </a:xfrm>
          <a:prstGeom prst="straightConnector1">
            <a:avLst/>
          </a:prstGeom>
          <a:noFill/>
          <a:ln w="12700" cap="flat" cmpd="sng">
            <a:solidFill>
              <a:schemeClr val="dk1"/>
            </a:solidFill>
            <a:prstDash val="solid"/>
            <a:round/>
            <a:headEnd type="none" w="med" len="med"/>
            <a:tailEnd type="none" w="med" len="med"/>
          </a:ln>
        </p:spPr>
      </p:cxnSp>
      <p:cxnSp>
        <p:nvCxnSpPr>
          <p:cNvPr id="675" name="Google Shape;675;p44"/>
          <p:cNvCxnSpPr/>
          <p:nvPr/>
        </p:nvCxnSpPr>
        <p:spPr>
          <a:xfrm>
            <a:off x="6728228" y="4746369"/>
            <a:ext cx="3600" cy="1509300"/>
          </a:xfrm>
          <a:prstGeom prst="straightConnector1">
            <a:avLst/>
          </a:prstGeom>
          <a:noFill/>
          <a:ln w="12700" cap="flat" cmpd="sng">
            <a:solidFill>
              <a:schemeClr val="dk1"/>
            </a:solidFill>
            <a:prstDash val="solid"/>
            <a:round/>
            <a:headEnd type="none" w="med" len="med"/>
            <a:tailEnd type="none" w="med" len="med"/>
          </a:ln>
        </p:spPr>
      </p:cxnSp>
      <p:cxnSp>
        <p:nvCxnSpPr>
          <p:cNvPr id="676" name="Google Shape;676;p44"/>
          <p:cNvCxnSpPr/>
          <p:nvPr/>
        </p:nvCxnSpPr>
        <p:spPr>
          <a:xfrm flipH="1">
            <a:off x="4710913" y="4696877"/>
            <a:ext cx="7500" cy="1724700"/>
          </a:xfrm>
          <a:prstGeom prst="straightConnector1">
            <a:avLst/>
          </a:prstGeom>
          <a:noFill/>
          <a:ln w="12700" cap="flat" cmpd="sng">
            <a:solidFill>
              <a:schemeClr val="dk1"/>
            </a:solidFill>
            <a:prstDash val="solid"/>
            <a:round/>
            <a:headEnd type="none" w="med" len="med"/>
            <a:tailEnd type="none" w="med" len="med"/>
          </a:ln>
        </p:spPr>
      </p:cxnSp>
      <p:sp>
        <p:nvSpPr>
          <p:cNvPr id="677" name="Google Shape;677;p44"/>
          <p:cNvSpPr/>
          <p:nvPr/>
        </p:nvSpPr>
        <p:spPr>
          <a:xfrm>
            <a:off x="1887645" y="5955668"/>
            <a:ext cx="3446700" cy="531900"/>
          </a:xfrm>
          <a:prstGeom prst="rect">
            <a:avLst/>
          </a:prstGeom>
          <a:solidFill>
            <a:schemeClr val="lt1"/>
          </a:solidFill>
          <a:ln w="25400" cap="flat" cmpd="sng">
            <a:solidFill>
              <a:srgbClr val="8064A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44"/>
          <p:cNvSpPr/>
          <p:nvPr/>
        </p:nvSpPr>
        <p:spPr>
          <a:xfrm>
            <a:off x="1887648" y="6096709"/>
            <a:ext cx="3440400" cy="29010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Internal groups </a:t>
            </a:r>
            <a:r>
              <a:rPr lang="en-US" sz="1200">
                <a:solidFill>
                  <a:schemeClr val="dk1"/>
                </a:solidFill>
                <a:latin typeface="Calibri"/>
                <a:ea typeface="Calibri"/>
                <a:cs typeface="Calibri"/>
                <a:sym typeface="Calibri"/>
              </a:rPr>
              <a:t>or federation members</a:t>
            </a:r>
            <a:endParaRPr/>
          </a:p>
        </p:txBody>
      </p:sp>
      <p:grpSp>
        <p:nvGrpSpPr>
          <p:cNvPr id="679" name="Google Shape;679;p44"/>
          <p:cNvGrpSpPr/>
          <p:nvPr/>
        </p:nvGrpSpPr>
        <p:grpSpPr>
          <a:xfrm>
            <a:off x="1905137" y="4927538"/>
            <a:ext cx="3870128" cy="678002"/>
            <a:chOff x="0" y="0"/>
            <a:chExt cx="3097" cy="547"/>
          </a:xfrm>
        </p:grpSpPr>
        <p:grpSp>
          <p:nvGrpSpPr>
            <p:cNvPr id="680" name="Google Shape;680;p44"/>
            <p:cNvGrpSpPr/>
            <p:nvPr/>
          </p:nvGrpSpPr>
          <p:grpSpPr>
            <a:xfrm>
              <a:off x="116" y="0"/>
              <a:ext cx="2981" cy="407"/>
              <a:chOff x="0" y="0"/>
              <a:chExt cx="2981" cy="407"/>
            </a:xfrm>
          </p:grpSpPr>
          <p:sp>
            <p:nvSpPr>
              <p:cNvPr id="681" name="Google Shape;681;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44"/>
              <p:cNvSpPr/>
              <p:nvPr/>
            </p:nvSpPr>
            <p:spPr>
              <a:xfrm>
                <a:off x="0" y="4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3" name="Google Shape;683;p44"/>
            <p:cNvGrpSpPr/>
            <p:nvPr/>
          </p:nvGrpSpPr>
          <p:grpSpPr>
            <a:xfrm>
              <a:off x="62" y="52"/>
              <a:ext cx="2981" cy="408"/>
              <a:chOff x="0" y="0"/>
              <a:chExt cx="2981" cy="407"/>
            </a:xfrm>
          </p:grpSpPr>
          <p:sp>
            <p:nvSpPr>
              <p:cNvPr id="684" name="Google Shape;684;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44"/>
              <p:cNvSpPr/>
              <p:nvPr/>
            </p:nvSpPr>
            <p:spPr>
              <a:xfrm>
                <a:off x="0" y="44"/>
                <a:ext cx="0" cy="247"/>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6" name="Google Shape;686;p44"/>
            <p:cNvGrpSpPr/>
            <p:nvPr/>
          </p:nvGrpSpPr>
          <p:grpSpPr>
            <a:xfrm>
              <a:off x="0" y="139"/>
              <a:ext cx="2981" cy="408"/>
              <a:chOff x="0" y="0"/>
              <a:chExt cx="2981" cy="407"/>
            </a:xfrm>
          </p:grpSpPr>
          <p:sp>
            <p:nvSpPr>
              <p:cNvPr id="687" name="Google Shape;687;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88" name="Google Shape;688;p44"/>
              <p:cNvSpPr/>
              <p:nvPr/>
            </p:nvSpPr>
            <p:spPr>
              <a:xfrm>
                <a:off x="0" y="85"/>
                <a:ext cx="2964" cy="234"/>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lt1"/>
                    </a:solidFill>
                    <a:latin typeface="Calibri"/>
                    <a:ea typeface="Calibri"/>
                    <a:cs typeface="Calibri"/>
                    <a:sym typeface="Calibri"/>
                  </a:rPr>
                  <a:t>Operational level agreements (OLAs)</a:t>
                </a:r>
                <a:endParaRPr/>
              </a:p>
            </p:txBody>
          </p:sp>
        </p:grpSp>
      </p:grpSp>
      <p:cxnSp>
        <p:nvCxnSpPr>
          <p:cNvPr id="689" name="Google Shape;689;p44"/>
          <p:cNvCxnSpPr/>
          <p:nvPr/>
        </p:nvCxnSpPr>
        <p:spPr>
          <a:xfrm>
            <a:off x="2685805" y="3679877"/>
            <a:ext cx="1494000" cy="1096200"/>
          </a:xfrm>
          <a:prstGeom prst="straightConnector1">
            <a:avLst/>
          </a:prstGeom>
          <a:noFill/>
          <a:ln w="12700" cap="flat" cmpd="sng">
            <a:solidFill>
              <a:schemeClr val="dk1"/>
            </a:solidFill>
            <a:prstDash val="solid"/>
            <a:round/>
            <a:headEnd type="none" w="med" len="med"/>
            <a:tailEnd type="none" w="med" len="med"/>
          </a:ln>
        </p:spPr>
      </p:cxnSp>
      <p:cxnSp>
        <p:nvCxnSpPr>
          <p:cNvPr id="690" name="Google Shape;690;p44"/>
          <p:cNvCxnSpPr/>
          <p:nvPr/>
        </p:nvCxnSpPr>
        <p:spPr>
          <a:xfrm flipH="1">
            <a:off x="6759437" y="3693486"/>
            <a:ext cx="1017000" cy="885900"/>
          </a:xfrm>
          <a:prstGeom prst="straightConnector1">
            <a:avLst/>
          </a:prstGeom>
          <a:noFill/>
          <a:ln>
            <a:noFill/>
          </a:ln>
        </p:spPr>
      </p:cxnSp>
      <p:sp>
        <p:nvSpPr>
          <p:cNvPr id="691" name="Google Shape;691;p44"/>
          <p:cNvSpPr/>
          <p:nvPr/>
        </p:nvSpPr>
        <p:spPr>
          <a:xfrm>
            <a:off x="1817588" y="3259220"/>
            <a:ext cx="2063700" cy="7683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A</a:t>
            </a:r>
            <a:endParaRPr/>
          </a:p>
        </p:txBody>
      </p:sp>
      <p:grpSp>
        <p:nvGrpSpPr>
          <p:cNvPr id="692" name="Google Shape;692;p44"/>
          <p:cNvGrpSpPr/>
          <p:nvPr/>
        </p:nvGrpSpPr>
        <p:grpSpPr>
          <a:xfrm>
            <a:off x="4646223" y="4253948"/>
            <a:ext cx="2906604" cy="383085"/>
            <a:chOff x="0" y="0"/>
            <a:chExt cx="2326" cy="309"/>
          </a:xfrm>
        </p:grpSpPr>
        <p:sp>
          <p:nvSpPr>
            <p:cNvPr id="693" name="Google Shape;693;p44"/>
            <p:cNvSpPr/>
            <p:nvPr/>
          </p:nvSpPr>
          <p:spPr>
            <a:xfrm>
              <a:off x="0" y="9"/>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4" name="Google Shape;694;p44"/>
            <p:cNvSpPr/>
            <p:nvPr/>
          </p:nvSpPr>
          <p:spPr>
            <a:xfrm>
              <a:off x="0" y="0"/>
              <a:ext cx="0" cy="248"/>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5" name="Google Shape;695;p44"/>
          <p:cNvGrpSpPr/>
          <p:nvPr/>
        </p:nvGrpSpPr>
        <p:grpSpPr>
          <a:xfrm>
            <a:off x="3937690" y="4349410"/>
            <a:ext cx="3010323" cy="371928"/>
            <a:chOff x="0" y="-13"/>
            <a:chExt cx="2409" cy="300"/>
          </a:xfrm>
        </p:grpSpPr>
        <p:sp>
          <p:nvSpPr>
            <p:cNvPr id="696" name="Google Shape;696;p44"/>
            <p:cNvSpPr/>
            <p:nvPr/>
          </p:nvSpPr>
          <p:spPr>
            <a:xfrm>
              <a:off x="83" y="-13"/>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44"/>
            <p:cNvSpPr/>
            <p:nvPr/>
          </p:nvSpPr>
          <p:spPr>
            <a:xfrm>
              <a:off x="0" y="0"/>
              <a:ext cx="0" cy="248"/>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8" name="Google Shape;698;p44"/>
          <p:cNvGrpSpPr/>
          <p:nvPr/>
        </p:nvGrpSpPr>
        <p:grpSpPr>
          <a:xfrm>
            <a:off x="3476582" y="4443631"/>
            <a:ext cx="2906604" cy="371928"/>
            <a:chOff x="21" y="-27"/>
            <a:chExt cx="2326" cy="300"/>
          </a:xfrm>
        </p:grpSpPr>
        <p:sp>
          <p:nvSpPr>
            <p:cNvPr id="699" name="Google Shape;699;p44"/>
            <p:cNvSpPr/>
            <p:nvPr/>
          </p:nvSpPr>
          <p:spPr>
            <a:xfrm>
              <a:off x="21" y="-27"/>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44"/>
            <p:cNvSpPr/>
            <p:nvPr/>
          </p:nvSpPr>
          <p:spPr>
            <a:xfrm>
              <a:off x="54" y="11"/>
              <a:ext cx="2293" cy="232"/>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Service components</a:t>
              </a:r>
              <a:endParaRPr/>
            </a:p>
          </p:txBody>
        </p:sp>
      </p:grpSp>
      <p:sp>
        <p:nvSpPr>
          <p:cNvPr id="701" name="Google Shape;701;p44"/>
          <p:cNvSpPr/>
          <p:nvPr/>
        </p:nvSpPr>
        <p:spPr>
          <a:xfrm>
            <a:off x="1511524" y="1960126"/>
            <a:ext cx="8325000" cy="3762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17850" tIns="17850" rIns="58475" bIns="17850" anchor="ctr" anchorCtr="0">
            <a:noAutofit/>
          </a:bodyPr>
          <a:lstStyle/>
          <a:p>
            <a:pPr marL="22323" marR="0" lvl="0" indent="0" algn="ctr" rtl="0">
              <a:spcBef>
                <a:spcPts val="0"/>
              </a:spcBef>
              <a:spcAft>
                <a:spcPts val="0"/>
              </a:spcAft>
              <a:buNone/>
            </a:pPr>
            <a:r>
              <a:rPr lang="en-US" sz="1700">
                <a:solidFill>
                  <a:schemeClr val="dk1"/>
                </a:solidFill>
                <a:latin typeface="Calibri"/>
                <a:ea typeface="Calibri"/>
                <a:cs typeface="Calibri"/>
                <a:sym typeface="Calibri"/>
              </a:rPr>
              <a:t>Customer</a:t>
            </a:r>
            <a:endParaRPr/>
          </a:p>
        </p:txBody>
      </p:sp>
      <p:sp>
        <p:nvSpPr>
          <p:cNvPr id="702" name="Google Shape;702;p44"/>
          <p:cNvSpPr/>
          <p:nvPr/>
        </p:nvSpPr>
        <p:spPr>
          <a:xfrm>
            <a:off x="6127347" y="5955668"/>
            <a:ext cx="2130000" cy="5346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44"/>
          <p:cNvSpPr/>
          <p:nvPr/>
        </p:nvSpPr>
        <p:spPr>
          <a:xfrm>
            <a:off x="6127350" y="6096712"/>
            <a:ext cx="2124900" cy="28830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Suppliers</a:t>
            </a:r>
            <a:endParaRPr/>
          </a:p>
        </p:txBody>
      </p:sp>
      <p:grpSp>
        <p:nvGrpSpPr>
          <p:cNvPr id="704" name="Google Shape;704;p44"/>
          <p:cNvGrpSpPr/>
          <p:nvPr/>
        </p:nvGrpSpPr>
        <p:grpSpPr>
          <a:xfrm>
            <a:off x="2921904" y="2573795"/>
            <a:ext cx="4669616" cy="544459"/>
            <a:chOff x="2693304" y="2573795"/>
            <a:chExt cx="4669616" cy="544459"/>
          </a:xfrm>
        </p:grpSpPr>
        <p:sp>
          <p:nvSpPr>
            <p:cNvPr id="705" name="Google Shape;705;p44"/>
            <p:cNvSpPr/>
            <p:nvPr/>
          </p:nvSpPr>
          <p:spPr>
            <a:xfrm>
              <a:off x="2825720" y="2573795"/>
              <a:ext cx="4537200" cy="405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06" name="Google Shape;706;p44"/>
            <p:cNvSpPr/>
            <p:nvPr/>
          </p:nvSpPr>
          <p:spPr>
            <a:xfrm>
              <a:off x="2754514" y="2657926"/>
              <a:ext cx="4537200" cy="405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07" name="Google Shape;707;p44"/>
            <p:cNvSpPr/>
            <p:nvPr/>
          </p:nvSpPr>
          <p:spPr>
            <a:xfrm>
              <a:off x="2693304" y="2742054"/>
              <a:ext cx="4532100" cy="3762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ctr" anchorCtr="0">
              <a:noAutofit/>
            </a:bodyPr>
            <a:lstStyle/>
            <a:p>
              <a:pPr marL="40181" marR="0" lvl="0" indent="0" algn="ctr" rtl="0">
                <a:spcBef>
                  <a:spcPts val="0"/>
                </a:spcBef>
                <a:spcAft>
                  <a:spcPts val="0"/>
                </a:spcAft>
                <a:buNone/>
              </a:pPr>
              <a:r>
                <a:rPr lang="en-US" sz="1800">
                  <a:solidFill>
                    <a:schemeClr val="lt1"/>
                  </a:solidFill>
                  <a:latin typeface="Calibri"/>
                  <a:ea typeface="Calibri"/>
                  <a:cs typeface="Calibri"/>
                  <a:sym typeface="Calibri"/>
                </a:rPr>
                <a:t>Service level agreements (SLAs)</a:t>
              </a:r>
              <a:endParaRPr/>
            </a:p>
          </p:txBody>
        </p:sp>
      </p:grpSp>
      <p:grpSp>
        <p:nvGrpSpPr>
          <p:cNvPr id="708" name="Google Shape;708;p44"/>
          <p:cNvGrpSpPr/>
          <p:nvPr/>
        </p:nvGrpSpPr>
        <p:grpSpPr>
          <a:xfrm>
            <a:off x="6119854" y="5077232"/>
            <a:ext cx="3552923" cy="524588"/>
            <a:chOff x="0" y="0"/>
            <a:chExt cx="1745" cy="423"/>
          </a:xfrm>
        </p:grpSpPr>
        <p:grpSp>
          <p:nvGrpSpPr>
            <p:cNvPr id="709" name="Google Shape;709;p44"/>
            <p:cNvGrpSpPr/>
            <p:nvPr/>
          </p:nvGrpSpPr>
          <p:grpSpPr>
            <a:xfrm>
              <a:off x="71" y="0"/>
              <a:ext cx="1674" cy="327"/>
              <a:chOff x="0" y="0"/>
              <a:chExt cx="1674" cy="327"/>
            </a:xfrm>
          </p:grpSpPr>
          <p:sp>
            <p:nvSpPr>
              <p:cNvPr id="710" name="Google Shape;710;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1" name="Google Shape;711;p4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12" name="Google Shape;712;p44"/>
            <p:cNvGrpSpPr/>
            <p:nvPr/>
          </p:nvGrpSpPr>
          <p:grpSpPr>
            <a:xfrm>
              <a:off x="38" y="42"/>
              <a:ext cx="1674" cy="327"/>
              <a:chOff x="0" y="0"/>
              <a:chExt cx="1674" cy="327"/>
            </a:xfrm>
          </p:grpSpPr>
          <p:sp>
            <p:nvSpPr>
              <p:cNvPr id="713" name="Google Shape;713;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p4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15" name="Google Shape;715;p44"/>
            <p:cNvGrpSpPr/>
            <p:nvPr/>
          </p:nvGrpSpPr>
          <p:grpSpPr>
            <a:xfrm>
              <a:off x="0" y="94"/>
              <a:ext cx="1674" cy="329"/>
              <a:chOff x="0" y="0"/>
              <a:chExt cx="1674" cy="327"/>
            </a:xfrm>
          </p:grpSpPr>
          <p:sp>
            <p:nvSpPr>
              <p:cNvPr id="716" name="Google Shape;716;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7" name="Google Shape;717;p44"/>
              <p:cNvSpPr/>
              <p:nvPr/>
            </p:nvSpPr>
            <p:spPr>
              <a:xfrm>
                <a:off x="0" y="55"/>
                <a:ext cx="1616" cy="232"/>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lt1"/>
                    </a:solidFill>
                    <a:latin typeface="Calibri"/>
                    <a:ea typeface="Calibri"/>
                    <a:cs typeface="Calibri"/>
                    <a:sym typeface="Calibri"/>
                  </a:rPr>
                  <a:t>Underpinning agreements (UAs)</a:t>
                </a:r>
                <a:endParaRPr/>
              </a:p>
            </p:txBody>
          </p:sp>
        </p:grpSp>
      </p:grpSp>
      <p:sp>
        <p:nvSpPr>
          <p:cNvPr id="718" name="Google Shape;718;p44"/>
          <p:cNvSpPr/>
          <p:nvPr/>
        </p:nvSpPr>
        <p:spPr>
          <a:xfrm>
            <a:off x="4199878" y="3251797"/>
            <a:ext cx="2063700" cy="7695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B</a:t>
            </a:r>
            <a:endParaRPr/>
          </a:p>
        </p:txBody>
      </p:sp>
      <p:sp>
        <p:nvSpPr>
          <p:cNvPr id="719" name="Google Shape;719;p44"/>
          <p:cNvSpPr/>
          <p:nvPr/>
        </p:nvSpPr>
        <p:spPr>
          <a:xfrm>
            <a:off x="6582169" y="3245610"/>
            <a:ext cx="2064900" cy="7683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C</a:t>
            </a:r>
            <a:endParaRPr/>
          </a:p>
        </p:txBody>
      </p:sp>
      <p:sp>
        <p:nvSpPr>
          <p:cNvPr id="720" name="Google Shape;720;p44"/>
          <p:cNvSpPr/>
          <p:nvPr/>
        </p:nvSpPr>
        <p:spPr>
          <a:xfrm>
            <a:off x="8452273" y="4203222"/>
            <a:ext cx="1220400" cy="575400"/>
          </a:xfrm>
          <a:prstGeom prst="rect">
            <a:avLst/>
          </a:prstGeom>
          <a:noFill/>
          <a:ln>
            <a:noFill/>
          </a:ln>
        </p:spPr>
        <p:txBody>
          <a:bodyPr spcFirstLastPara="1" wrap="square" lIns="0" tIns="0" rIns="40625" bIns="0" anchor="t" anchorCtr="0">
            <a:spAutoFit/>
          </a:bodyPr>
          <a:lstStyle/>
          <a:p>
            <a:pPr marL="40182" marR="0" lvl="0" indent="0" algn="r" rtl="0">
              <a:spcBef>
                <a:spcPts val="0"/>
              </a:spcBef>
              <a:spcAft>
                <a:spcPts val="0"/>
              </a:spcAft>
              <a:buNone/>
            </a:pPr>
            <a:r>
              <a:rPr lang="en-US" sz="1700">
                <a:solidFill>
                  <a:schemeClr val="dk1"/>
                </a:solidFill>
                <a:latin typeface="Calibri"/>
                <a:ea typeface="Calibri"/>
                <a:cs typeface="Calibri"/>
                <a:sym typeface="Calibri"/>
              </a:rPr>
              <a:t>(IT) service </a:t>
            </a:r>
            <a:endParaRPr/>
          </a:p>
          <a:p>
            <a:pPr marL="40182" marR="0" lvl="0" indent="0" algn="r" rtl="0">
              <a:spcBef>
                <a:spcPts val="0"/>
              </a:spcBef>
              <a:spcAft>
                <a:spcPts val="0"/>
              </a:spcAft>
              <a:buNone/>
            </a:pPr>
            <a:r>
              <a:rPr lang="en-US" sz="1700">
                <a:solidFill>
                  <a:schemeClr val="dk1"/>
                </a:solidFill>
                <a:latin typeface="Calibri"/>
                <a:ea typeface="Calibri"/>
                <a:cs typeface="Calibri"/>
                <a:sym typeface="Calibri"/>
              </a:rPr>
              <a:t>provider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SLM: Key concepts and activities </a:t>
            </a:r>
            <a:endParaRPr dirty="0"/>
          </a:p>
        </p:txBody>
      </p:sp>
      <p:sp>
        <p:nvSpPr>
          <p:cNvPr id="727" name="Google Shape;727;p4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endParaRPr lang="en-US" dirty="0"/>
          </a:p>
          <a:p>
            <a:pPr marL="342900">
              <a:spcBef>
                <a:spcPts val="0"/>
              </a:spcBef>
              <a:buSzPts val="2800"/>
            </a:pPr>
            <a:r>
              <a:rPr lang="en-US" dirty="0"/>
              <a:t>The information that SLAs provide (e.g. service targets) is vital as a basis for the execution of many other processes.</a:t>
            </a:r>
          </a:p>
          <a:p>
            <a:pPr marL="342900" lvl="0" indent="-342900" algn="l" rtl="0">
              <a:spcBef>
                <a:spcPts val="0"/>
              </a:spcBef>
              <a:spcAft>
                <a:spcPts val="0"/>
              </a:spcAft>
              <a:buClr>
                <a:schemeClr val="dk1"/>
              </a:buClr>
              <a:buSzPts val="2800"/>
              <a:buChar char="•"/>
            </a:pPr>
            <a:r>
              <a:rPr lang="en-US" dirty="0"/>
              <a:t>Key activities</a:t>
            </a:r>
          </a:p>
          <a:p>
            <a:pPr marL="800100" lvl="1">
              <a:spcBef>
                <a:spcPts val="0"/>
              </a:spcBef>
              <a:buSzPts val="2800"/>
              <a:buChar char="•"/>
            </a:pPr>
            <a:r>
              <a:rPr lang="en-US" dirty="0"/>
              <a:t>Producing a service catalogue for the customers and agreeing SLAs with customers.</a:t>
            </a:r>
            <a:endParaRPr dirty="0"/>
          </a:p>
          <a:p>
            <a:pPr marL="800100" lvl="1">
              <a:spcBef>
                <a:spcPts val="560"/>
              </a:spcBef>
              <a:buSzPts val="2800"/>
              <a:buChar char="•"/>
            </a:pPr>
            <a:r>
              <a:rPr lang="en-US" dirty="0"/>
              <a:t>Agreeing OLAs and UAs with supporting parties and suppliers to ensure service targets in SLAs can be met.</a:t>
            </a:r>
            <a:endParaRPr dirty="0"/>
          </a:p>
          <a:p>
            <a:pPr marL="800100" lvl="1">
              <a:spcBef>
                <a:spcPts val="560"/>
              </a:spcBef>
              <a:buSzPts val="2800"/>
              <a:buChar char="•"/>
            </a:pPr>
            <a:r>
              <a:rPr lang="en-US" dirty="0"/>
              <a:t>Evaluating service performance based on SLAs.</a:t>
            </a:r>
            <a:endParaRPr dirty="0"/>
          </a:p>
        </p:txBody>
      </p:sp>
      <p:sp>
        <p:nvSpPr>
          <p:cNvPr id="728" name="Google Shape;728;p4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4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Reporting Management (SRM)</a:t>
            </a:r>
            <a:endParaRPr/>
          </a:p>
        </p:txBody>
      </p:sp>
      <p:sp>
        <p:nvSpPr>
          <p:cNvPr id="735" name="Google Shape;735;p4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736" name="Google Shape;736;p46"/>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46"/>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738" name="Google Shape;738;p46"/>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specify reports on services and processes and ensure they are produced and delivered</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4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SRM: Requirements according to FitSM-1</a:t>
            </a:r>
            <a:endParaRPr/>
          </a:p>
        </p:txBody>
      </p:sp>
      <p:graphicFrame>
        <p:nvGraphicFramePr>
          <p:cNvPr id="745" name="Google Shape;745;p47"/>
          <p:cNvGraphicFramePr/>
          <p:nvPr/>
        </p:nvGraphicFramePr>
        <p:xfrm>
          <a:off x="1981200" y="1697038"/>
          <a:ext cx="8229600" cy="2182622"/>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17922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PR3 Service Reporting</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01625">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2794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PR3.1 Required reports shall be identified. Reporting shall cover performance of services and processes against defined targets, significant events and detected nonconformities. </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PR3.2 Reports shall be agreed with their recipients and specified. The specification of each report shall include its identity, purpose, audience, frequency, content, format and method of delivery.</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PR3.3 Reports shall be produced and delivered to their recipients according to specifications.</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46" name="Google Shape;746;p4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SRM: Important terms</a:t>
            </a:r>
            <a:endParaRPr/>
          </a:p>
        </p:txBody>
      </p:sp>
      <p:sp>
        <p:nvSpPr>
          <p:cNvPr id="753" name="Google Shape;753;p4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graphicFrame>
        <p:nvGraphicFramePr>
          <p:cNvPr id="754" name="Google Shape;754;p48"/>
          <p:cNvGraphicFramePr/>
          <p:nvPr>
            <p:extLst>
              <p:ext uri="{D42A27DB-BD31-4B8C-83A1-F6EECF244321}">
                <p14:modId xmlns:p14="http://schemas.microsoft.com/office/powerpoint/2010/main" val="2432000563"/>
              </p:ext>
            </p:extLst>
          </p:nvPr>
        </p:nvGraphicFramePr>
        <p:xfrm>
          <a:off x="531089" y="1899799"/>
          <a:ext cx="10330873" cy="2164080"/>
        </p:xfrm>
        <a:graphic>
          <a:graphicData uri="http://schemas.openxmlformats.org/drawingml/2006/table">
            <a:tbl>
              <a:tblPr firstRow="1" firstCol="1" bandRow="1">
                <a:noFill/>
                <a:tableStyleId>{FEED5B31-8EE9-4602-9EFF-AED3B21F7FA9}</a:tableStyleId>
              </a:tblPr>
              <a:tblGrid>
                <a:gridCol w="10330873">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Report:</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A structured </a:t>
                      </a:r>
                      <a:r>
                        <a:rPr lang="en-US" sz="1800" b="0" i="1" u="none" strike="noStrike" cap="none" dirty="0">
                          <a:solidFill>
                            <a:schemeClr val="dk1"/>
                          </a:solidFill>
                          <a:latin typeface="Calibri"/>
                          <a:ea typeface="Calibri"/>
                          <a:cs typeface="Calibri"/>
                          <a:sym typeface="Calibri"/>
                        </a:rPr>
                        <a:t>record</a:t>
                      </a:r>
                      <a:r>
                        <a:rPr lang="en-US" sz="1800" b="0" u="none" strike="noStrike" cap="none" dirty="0">
                          <a:solidFill>
                            <a:schemeClr val="dk1"/>
                          </a:solidFill>
                          <a:latin typeface="Calibri"/>
                          <a:ea typeface="Calibri"/>
                          <a:cs typeface="Calibri"/>
                          <a:sym typeface="Calibri"/>
                        </a:rPr>
                        <a:t> communicating results gathered through measurement, monitoring, assessment, </a:t>
                      </a:r>
                      <a:r>
                        <a:rPr lang="en-US" sz="1800" b="0" i="1" u="none" strike="noStrike" cap="none" dirty="0">
                          <a:solidFill>
                            <a:schemeClr val="dk1"/>
                          </a:solidFill>
                          <a:latin typeface="Calibri"/>
                          <a:ea typeface="Calibri"/>
                          <a:cs typeface="Calibri"/>
                          <a:sym typeface="Calibri"/>
                        </a:rPr>
                        <a:t>audit</a:t>
                      </a:r>
                      <a:r>
                        <a:rPr lang="en-US" sz="1800" b="0" u="none" strike="noStrike" cap="none" dirty="0">
                          <a:solidFill>
                            <a:schemeClr val="dk1"/>
                          </a:solidFill>
                          <a:latin typeface="Calibri"/>
                          <a:ea typeface="Calibri"/>
                          <a:cs typeface="Calibri"/>
                          <a:sym typeface="Calibri"/>
                        </a:rPr>
                        <a:t> or observation</a:t>
                      </a:r>
                      <a:endParaRPr dirty="0"/>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Note: A common report generated from a service management system is a service report targeted to customers of a service that details the performance of that service versus the service targets defined in a service level agreement (SLA).</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SRM: Key concepts and activities</a:t>
            </a:r>
            <a:endParaRPr dirty="0"/>
          </a:p>
        </p:txBody>
      </p:sp>
      <p:sp>
        <p:nvSpPr>
          <p:cNvPr id="761" name="Google Shape;761;p4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Reports are important to support decision-making.</a:t>
            </a:r>
            <a:endParaRPr dirty="0"/>
          </a:p>
          <a:p>
            <a:pPr marL="342900" lvl="0" indent="-342900" algn="l" rtl="0">
              <a:spcBef>
                <a:spcPts val="560"/>
              </a:spcBef>
              <a:spcAft>
                <a:spcPts val="0"/>
              </a:spcAft>
              <a:buClr>
                <a:schemeClr val="dk1"/>
              </a:buClr>
              <a:buSzPts val="2800"/>
              <a:buChar char="•"/>
            </a:pPr>
            <a:r>
              <a:rPr lang="en-US" dirty="0"/>
              <a:t>Reports can be useful to demonstrate the level of service quality that has been achieved.</a:t>
            </a:r>
          </a:p>
          <a:p>
            <a:pPr marL="342900">
              <a:spcBef>
                <a:spcPts val="560"/>
              </a:spcBef>
              <a:buSzPts val="2800"/>
            </a:pPr>
            <a:r>
              <a:rPr lang="en-US" dirty="0"/>
              <a:t>Reports agreed with customers are often set out in Service Level Agreements (SLAs)</a:t>
            </a:r>
          </a:p>
          <a:p>
            <a:pPr marL="342900" lvl="0" indent="-342900" algn="l" rtl="0">
              <a:spcBef>
                <a:spcPts val="560"/>
              </a:spcBef>
              <a:spcAft>
                <a:spcPts val="0"/>
              </a:spcAft>
              <a:buClr>
                <a:schemeClr val="dk1"/>
              </a:buClr>
              <a:buSzPts val="2800"/>
              <a:buChar char="•"/>
            </a:pPr>
            <a:r>
              <a:rPr lang="en-US" dirty="0"/>
              <a:t>Key activities</a:t>
            </a:r>
            <a:endParaRPr dirty="0"/>
          </a:p>
          <a:p>
            <a:pPr marL="800100" lvl="1">
              <a:spcBef>
                <a:spcPts val="560"/>
              </a:spcBef>
              <a:buSzPts val="2800"/>
              <a:buChar char="•"/>
            </a:pPr>
            <a:r>
              <a:rPr lang="en-US" dirty="0"/>
              <a:t>Specifying and agreeing the reports and their purpose, audience, frequency, content, format and method of delivery with the report stakeholders / recipients.</a:t>
            </a:r>
          </a:p>
          <a:p>
            <a:pPr marL="800100" lvl="1">
              <a:spcBef>
                <a:spcPts val="560"/>
              </a:spcBef>
              <a:buSzPts val="2800"/>
              <a:buChar char="•"/>
            </a:pPr>
            <a:r>
              <a:rPr lang="en-US" dirty="0"/>
              <a:t>Controlling the creation delivery of reports</a:t>
            </a:r>
            <a:endParaRPr dirty="0"/>
          </a:p>
        </p:txBody>
      </p:sp>
      <p:sp>
        <p:nvSpPr>
          <p:cNvPr id="762" name="Google Shape;762;p4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Training agenda</a:t>
            </a:r>
            <a:endParaRPr/>
          </a:p>
        </p:txBody>
      </p:sp>
      <p:sp>
        <p:nvSpPr>
          <p:cNvPr id="84" name="Google Shape;84;p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IT Service Management: Introduction, Terms &amp; Concepts</a:t>
            </a:r>
            <a:endParaRPr/>
          </a:p>
          <a:p>
            <a:pPr marL="342900" lvl="0" indent="-342900" algn="l" rtl="0">
              <a:spcBef>
                <a:spcPts val="560"/>
              </a:spcBef>
              <a:spcAft>
                <a:spcPts val="0"/>
              </a:spcAft>
              <a:buClr>
                <a:schemeClr val="dk1"/>
              </a:buClr>
              <a:buSzPts val="2800"/>
              <a:buChar char="•"/>
            </a:pPr>
            <a:r>
              <a:rPr lang="en-US"/>
              <a:t>The FitSM Approach &amp; Standards Family</a:t>
            </a:r>
            <a:endParaRPr/>
          </a:p>
          <a:p>
            <a:pPr marL="342900" lvl="0" indent="-342900" algn="l" rtl="0">
              <a:spcBef>
                <a:spcPts val="560"/>
              </a:spcBef>
              <a:spcAft>
                <a:spcPts val="0"/>
              </a:spcAft>
              <a:buClr>
                <a:schemeClr val="dk1"/>
              </a:buClr>
              <a:buSzPts val="2800"/>
              <a:buChar char="•"/>
            </a:pPr>
            <a:r>
              <a:rPr lang="en-US"/>
              <a:t>IT Service Management – General Aspects</a:t>
            </a:r>
            <a:endParaRPr/>
          </a:p>
          <a:p>
            <a:pPr marL="342900" lvl="0" indent="-342900" algn="l" rtl="0">
              <a:spcBef>
                <a:spcPts val="560"/>
              </a:spcBef>
              <a:spcAft>
                <a:spcPts val="0"/>
              </a:spcAft>
              <a:buClr>
                <a:schemeClr val="dk1"/>
              </a:buClr>
              <a:buSzPts val="2800"/>
              <a:buChar char="•"/>
            </a:pPr>
            <a:r>
              <a:rPr lang="en-US"/>
              <a:t>IT Service Management – Processes</a:t>
            </a:r>
            <a:endParaRPr/>
          </a:p>
          <a:p>
            <a:pPr marL="342900" lvl="0" indent="-342900" algn="l" rtl="0">
              <a:spcBef>
                <a:spcPts val="560"/>
              </a:spcBef>
              <a:spcAft>
                <a:spcPts val="0"/>
              </a:spcAft>
              <a:buClr>
                <a:schemeClr val="dk1"/>
              </a:buClr>
              <a:buSzPts val="2800"/>
              <a:buChar char="•"/>
            </a:pPr>
            <a:r>
              <a:rPr lang="en-US"/>
              <a:t>Benefits, Risks &amp; Challenges of Implementing IT Service Management</a:t>
            </a:r>
            <a:endParaRPr/>
          </a:p>
          <a:p>
            <a:pPr marL="342900" lvl="0" indent="-342900" algn="l" rtl="0">
              <a:spcBef>
                <a:spcPts val="560"/>
              </a:spcBef>
              <a:spcAft>
                <a:spcPts val="0"/>
              </a:spcAft>
              <a:buClr>
                <a:schemeClr val="dk1"/>
              </a:buClr>
              <a:buSzPts val="2800"/>
              <a:buChar char="•"/>
            </a:pPr>
            <a:r>
              <a:rPr lang="en-US"/>
              <a:t>Related Standards &amp; Frameworks</a:t>
            </a:r>
            <a:endParaRPr/>
          </a:p>
        </p:txBody>
      </p:sp>
      <p:sp>
        <p:nvSpPr>
          <p:cNvPr id="85" name="Google Shape;85;p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Availability &amp; Continuity Management (SACM)</a:t>
            </a:r>
            <a:endParaRPr/>
          </a:p>
        </p:txBody>
      </p:sp>
      <p:sp>
        <p:nvSpPr>
          <p:cNvPr id="769" name="Google Shape;769;p5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770" name="Google Shape;770;p5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71" name="Google Shape;771;p5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772" name="Google Shape;772;p5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To ensure sufficient service availability and continuity to meet service targets</a:t>
            </a:r>
            <a:endParaRPr sz="1800" dirty="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5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Why availability AND continuity?</a:t>
            </a:r>
            <a:endParaRPr/>
          </a:p>
        </p:txBody>
      </p:sp>
      <p:sp>
        <p:nvSpPr>
          <p:cNvPr id="779" name="Google Shape;779;p5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cxnSp>
        <p:nvCxnSpPr>
          <p:cNvPr id="780" name="Google Shape;780;p51"/>
          <p:cNvCxnSpPr/>
          <p:nvPr/>
        </p:nvCxnSpPr>
        <p:spPr>
          <a:xfrm>
            <a:off x="6006351" y="1792941"/>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781" name="Google Shape;781;p51"/>
          <p:cNvSpPr txBox="1"/>
          <p:nvPr/>
        </p:nvSpPr>
        <p:spPr>
          <a:xfrm>
            <a:off x="424877" y="1927412"/>
            <a:ext cx="5417123" cy="35086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2"/>
                </a:solidFill>
                <a:latin typeface="Calibri"/>
                <a:ea typeface="Calibri"/>
                <a:cs typeface="Calibri"/>
                <a:sym typeface="Calibri"/>
              </a:rPr>
              <a:t>Availability</a:t>
            </a:r>
            <a:endParaRPr sz="12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Goal</a:t>
            </a:r>
            <a:r>
              <a:rPr lang="en-US" sz="1800" dirty="0">
                <a:solidFill>
                  <a:schemeClr val="dk1"/>
                </a:solidFill>
                <a:latin typeface="Calibri"/>
                <a:ea typeface="Calibri"/>
                <a:cs typeface="Calibri"/>
                <a:sym typeface="Calibri"/>
              </a:rPr>
              <a:t>: Service is available enough to meet customer needs during regular operation</a:t>
            </a:r>
          </a:p>
          <a:p>
            <a:pPr marL="0" marR="0" lvl="0" indent="0" algn="l" rtl="0">
              <a:spcBef>
                <a:spcPts val="0"/>
              </a:spcBef>
              <a:spcAft>
                <a:spcPts val="0"/>
              </a:spcAft>
              <a:buNone/>
            </a:pP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Guard</a:t>
            </a:r>
            <a:r>
              <a:rPr lang="en-US" sz="1800" dirty="0">
                <a:solidFill>
                  <a:schemeClr val="dk1"/>
                </a:solidFill>
                <a:latin typeface="Calibri"/>
                <a:ea typeface="Calibri"/>
                <a:cs typeface="Calibri"/>
                <a:sym typeface="Calibri"/>
              </a:rPr>
              <a:t> </a:t>
            </a:r>
            <a:r>
              <a:rPr lang="en-US" sz="1800" b="1" dirty="0">
                <a:solidFill>
                  <a:schemeClr val="dk1"/>
                </a:solidFill>
                <a:latin typeface="Calibri"/>
                <a:ea typeface="Calibri"/>
                <a:cs typeface="Calibri"/>
                <a:sym typeface="Calibri"/>
              </a:rPr>
              <a:t>against:</a:t>
            </a:r>
            <a:r>
              <a:rPr lang="en-US" sz="1800" dirty="0">
                <a:solidFill>
                  <a:schemeClr val="dk1"/>
                </a:solidFill>
                <a:latin typeface="Calibri"/>
                <a:ea typeface="Calibri"/>
                <a:cs typeface="Calibri"/>
                <a:sym typeface="Calibri"/>
              </a:rPr>
              <a:t> downtime/unavailability through ‘normal’ failures and issues</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Input</a:t>
            </a:r>
            <a:r>
              <a:rPr lang="en-US" sz="1800" dirty="0">
                <a:solidFill>
                  <a:schemeClr val="dk1"/>
                </a:solidFill>
                <a:latin typeface="Calibri"/>
                <a:ea typeface="Calibri"/>
                <a:cs typeface="Calibri"/>
                <a:sym typeface="Calibri"/>
              </a:rPr>
              <a:t>: SLA</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Output</a:t>
            </a:r>
            <a:r>
              <a:rPr lang="en-US" sz="1800" dirty="0">
                <a:solidFill>
                  <a:schemeClr val="dk1"/>
                </a:solidFill>
                <a:latin typeface="Calibri"/>
                <a:ea typeface="Calibri"/>
                <a:cs typeface="Calibri"/>
                <a:sym typeface="Calibri"/>
              </a:rPr>
              <a:t>: Plans</a:t>
            </a:r>
            <a:endParaRPr sz="1600" dirty="0">
              <a:solidFill>
                <a:schemeClr val="dk1"/>
              </a:solidFill>
              <a:latin typeface="Calibri"/>
              <a:ea typeface="Calibri"/>
              <a:cs typeface="Calibri"/>
              <a:sym typeface="Calibri"/>
            </a:endParaRPr>
          </a:p>
        </p:txBody>
      </p:sp>
      <p:sp>
        <p:nvSpPr>
          <p:cNvPr id="782" name="Google Shape;782;p51"/>
          <p:cNvSpPr txBox="1"/>
          <p:nvPr/>
        </p:nvSpPr>
        <p:spPr>
          <a:xfrm>
            <a:off x="6155764" y="1912474"/>
            <a:ext cx="5953107" cy="36625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2"/>
                </a:solidFill>
                <a:latin typeface="Calibri"/>
                <a:ea typeface="Calibri"/>
                <a:cs typeface="Calibri"/>
                <a:sym typeface="Calibri"/>
              </a:rPr>
              <a:t>Continuity</a:t>
            </a:r>
            <a:endParaRPr sz="12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Goal</a:t>
            </a:r>
            <a:r>
              <a:rPr lang="en-US" sz="1800" dirty="0">
                <a:solidFill>
                  <a:schemeClr val="dk1"/>
                </a:solidFill>
                <a:latin typeface="Calibri"/>
                <a:ea typeface="Calibri"/>
                <a:cs typeface="Calibri"/>
                <a:sym typeface="Calibri"/>
              </a:rPr>
              <a:t>: Sufficient protection in exceptional situations to ensure at least basic operation of the most important services even under the most adverse circumstances.</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Guard against:</a:t>
            </a:r>
            <a:r>
              <a:rPr lang="en-US" sz="1800" dirty="0">
                <a:solidFill>
                  <a:schemeClr val="dk1"/>
                </a:solidFill>
                <a:latin typeface="Calibri"/>
                <a:ea typeface="Calibri"/>
                <a:cs typeface="Calibri"/>
                <a:sym typeface="Calibri"/>
              </a:rPr>
              <a:t> downtime/unavailability though ‘exceptional’ failures, disasters and crises </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Input</a:t>
            </a:r>
            <a:r>
              <a:rPr lang="en-US" sz="1800" dirty="0">
                <a:solidFill>
                  <a:schemeClr val="dk1"/>
                </a:solidFill>
                <a:latin typeface="Calibri"/>
                <a:ea typeface="Calibri"/>
                <a:cs typeface="Calibri"/>
                <a:sym typeface="Calibri"/>
              </a:rPr>
              <a:t>: SLA, risk assessment</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Output</a:t>
            </a:r>
            <a:r>
              <a:rPr lang="en-US" sz="1800" dirty="0">
                <a:solidFill>
                  <a:schemeClr val="dk1"/>
                </a:solidFill>
                <a:latin typeface="Calibri"/>
                <a:ea typeface="Calibri"/>
                <a:cs typeface="Calibri"/>
                <a:sym typeface="Calibri"/>
              </a:rPr>
              <a:t>: Plans</a:t>
            </a:r>
            <a:endParaRPr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5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Important terms</a:t>
            </a:r>
            <a:endParaRPr/>
          </a:p>
        </p:txBody>
      </p:sp>
      <p:sp>
        <p:nvSpPr>
          <p:cNvPr id="789" name="Google Shape;789;p5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graphicFrame>
        <p:nvGraphicFramePr>
          <p:cNvPr id="790" name="Google Shape;790;p52"/>
          <p:cNvGraphicFramePr/>
          <p:nvPr>
            <p:extLst>
              <p:ext uri="{D42A27DB-BD31-4B8C-83A1-F6EECF244321}">
                <p14:modId xmlns:p14="http://schemas.microsoft.com/office/powerpoint/2010/main" val="81834936"/>
              </p:ext>
            </p:extLst>
          </p:nvPr>
        </p:nvGraphicFramePr>
        <p:xfrm>
          <a:off x="526473" y="1696601"/>
          <a:ext cx="10640291" cy="1213885"/>
        </p:xfrm>
        <a:graphic>
          <a:graphicData uri="http://schemas.openxmlformats.org/drawingml/2006/table">
            <a:tbl>
              <a:tblPr firstRow="1" firstCol="1" bandRow="1">
                <a:noFill/>
                <a:tableStyleId>{FEED5B31-8EE9-4602-9EFF-AED3B21F7FA9}</a:tableStyleId>
              </a:tblPr>
              <a:tblGrid>
                <a:gridCol w="10640291">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Availability:</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The ability of </a:t>
                      </a:r>
                      <a:r>
                        <a:rPr lang="en-US" sz="1800" b="0" i="0" u="none" strike="noStrike" cap="none" dirty="0">
                          <a:solidFill>
                            <a:schemeClr val="dk1"/>
                          </a:solidFill>
                          <a:latin typeface="Calibri"/>
                          <a:ea typeface="Calibri"/>
                          <a:cs typeface="Calibri"/>
                          <a:sym typeface="Calibri"/>
                        </a:rPr>
                        <a:t>a service or service component to fulfil </a:t>
                      </a:r>
                      <a:r>
                        <a:rPr lang="en-US" sz="1800" b="0" u="none" strike="noStrike" cap="none" dirty="0">
                          <a:solidFill>
                            <a:schemeClr val="dk1"/>
                          </a:solidFill>
                          <a:latin typeface="Calibri"/>
                          <a:ea typeface="Calibri"/>
                          <a:cs typeface="Calibri"/>
                          <a:sym typeface="Calibri"/>
                        </a:rPr>
                        <a:t>its intended function at a specific time or over a specific period of time</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pSp>
        <p:nvGrpSpPr>
          <p:cNvPr id="791" name="Google Shape;791;p52"/>
          <p:cNvGrpSpPr/>
          <p:nvPr/>
        </p:nvGrpSpPr>
        <p:grpSpPr>
          <a:xfrm>
            <a:off x="3124214" y="3001519"/>
            <a:ext cx="6016030" cy="608712"/>
            <a:chOff x="1085266" y="3488094"/>
            <a:chExt cx="4968230" cy="608712"/>
          </a:xfrm>
        </p:grpSpPr>
        <p:sp>
          <p:nvSpPr>
            <p:cNvPr id="792" name="Google Shape;792;p52"/>
            <p:cNvSpPr txBox="1"/>
            <p:nvPr/>
          </p:nvSpPr>
          <p:spPr>
            <a:xfrm>
              <a:off x="2521967" y="3488094"/>
              <a:ext cx="2600372" cy="307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Agreed service hours - downtime</a:t>
              </a:r>
              <a:endParaRPr/>
            </a:p>
          </p:txBody>
        </p:sp>
        <p:sp>
          <p:nvSpPr>
            <p:cNvPr id="793" name="Google Shape;793;p52"/>
            <p:cNvSpPr txBox="1"/>
            <p:nvPr/>
          </p:nvSpPr>
          <p:spPr>
            <a:xfrm>
              <a:off x="2954015" y="3789040"/>
              <a:ext cx="1718720" cy="307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Agreed service hours</a:t>
              </a:r>
              <a:endParaRPr/>
            </a:p>
          </p:txBody>
        </p:sp>
        <p:sp>
          <p:nvSpPr>
            <p:cNvPr id="794" name="Google Shape;794;p52"/>
            <p:cNvSpPr txBox="1"/>
            <p:nvPr/>
          </p:nvSpPr>
          <p:spPr>
            <a:xfrm>
              <a:off x="5436096" y="3596535"/>
              <a:ext cx="617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x  100</a:t>
              </a:r>
              <a:endParaRPr/>
            </a:p>
          </p:txBody>
        </p:sp>
        <p:cxnSp>
          <p:nvCxnSpPr>
            <p:cNvPr id="795" name="Google Shape;795;p52"/>
            <p:cNvCxnSpPr/>
            <p:nvPr/>
          </p:nvCxnSpPr>
          <p:spPr>
            <a:xfrm>
              <a:off x="2411761" y="3789040"/>
              <a:ext cx="3024336" cy="0"/>
            </a:xfrm>
            <a:prstGeom prst="straightConnector1">
              <a:avLst/>
            </a:prstGeom>
            <a:noFill/>
            <a:ln w="19050" cap="flat" cmpd="sng">
              <a:solidFill>
                <a:srgbClr val="000000"/>
              </a:solidFill>
              <a:prstDash val="solid"/>
              <a:round/>
              <a:headEnd type="none" w="med" len="med"/>
              <a:tailEnd type="none" w="med" len="med"/>
            </a:ln>
          </p:spPr>
        </p:cxnSp>
        <p:sp>
          <p:nvSpPr>
            <p:cNvPr id="796" name="Google Shape;796;p52"/>
            <p:cNvSpPr txBox="1"/>
            <p:nvPr/>
          </p:nvSpPr>
          <p:spPr>
            <a:xfrm>
              <a:off x="1085266" y="3596535"/>
              <a:ext cx="143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Availability [%]  =</a:t>
              </a:r>
              <a:endParaRPr/>
            </a:p>
          </p:txBody>
        </p:sp>
      </p:grpSp>
      <p:graphicFrame>
        <p:nvGraphicFramePr>
          <p:cNvPr id="797" name="Google Shape;797;p52"/>
          <p:cNvGraphicFramePr/>
          <p:nvPr>
            <p:extLst>
              <p:ext uri="{D42A27DB-BD31-4B8C-83A1-F6EECF244321}">
                <p14:modId xmlns:p14="http://schemas.microsoft.com/office/powerpoint/2010/main" val="4246640476"/>
              </p:ext>
            </p:extLst>
          </p:nvPr>
        </p:nvGraphicFramePr>
        <p:xfrm>
          <a:off x="526473" y="3793823"/>
          <a:ext cx="10640291" cy="1213885"/>
        </p:xfrm>
        <a:graphic>
          <a:graphicData uri="http://schemas.openxmlformats.org/drawingml/2006/table">
            <a:tbl>
              <a:tblPr firstRow="1" firstCol="1" bandRow="1">
                <a:noFill/>
                <a:tableStyleId>{FEED5B31-8EE9-4602-9EFF-AED3B21F7FA9}</a:tableStyleId>
              </a:tblPr>
              <a:tblGrid>
                <a:gridCol w="10640291">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Continuity:</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Property of a </a:t>
                      </a:r>
                      <a:r>
                        <a:rPr lang="en-US" sz="1800" b="0" i="0" u="none" strike="noStrike" cap="none" dirty="0">
                          <a:solidFill>
                            <a:schemeClr val="dk1"/>
                          </a:solidFill>
                          <a:latin typeface="Calibri"/>
                          <a:ea typeface="Calibri"/>
                          <a:cs typeface="Calibri"/>
                          <a:sym typeface="Calibri"/>
                        </a:rPr>
                        <a:t>service</a:t>
                      </a:r>
                      <a:r>
                        <a:rPr lang="en-US" sz="1800" b="0" u="none" strike="noStrike" cap="none" dirty="0">
                          <a:solidFill>
                            <a:schemeClr val="dk1"/>
                          </a:solidFill>
                          <a:latin typeface="Calibri"/>
                          <a:ea typeface="Calibri"/>
                          <a:cs typeface="Calibri"/>
                          <a:sym typeface="Calibri"/>
                        </a:rPr>
                        <a:t> to maintain all or parts of its functionality, even in exceptional circumstances</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798" name="Google Shape;798;p52"/>
          <p:cNvGraphicFramePr/>
          <p:nvPr>
            <p:extLst>
              <p:ext uri="{D42A27DB-BD31-4B8C-83A1-F6EECF244321}">
                <p14:modId xmlns:p14="http://schemas.microsoft.com/office/powerpoint/2010/main" val="354733981"/>
              </p:ext>
            </p:extLst>
          </p:nvPr>
        </p:nvGraphicFramePr>
        <p:xfrm>
          <a:off x="526473" y="5205199"/>
          <a:ext cx="10640291" cy="1213885"/>
        </p:xfrm>
        <a:graphic>
          <a:graphicData uri="http://schemas.openxmlformats.org/drawingml/2006/table">
            <a:tbl>
              <a:tblPr firstRow="1" firstCol="1" bandRow="1">
                <a:noFill/>
                <a:tableStyleId>{FEED5B31-8EE9-4602-9EFF-AED3B21F7FA9}</a:tableStyleId>
              </a:tblPr>
              <a:tblGrid>
                <a:gridCol w="10640291">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Risk:</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Possible negative occurrence that would have a negative impact on the service provider’s ability to deliver agreed services to customers, or that would decrease the value generated through some service</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5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Requirements according to FitSM-1</a:t>
            </a:r>
            <a:endParaRPr/>
          </a:p>
        </p:txBody>
      </p:sp>
      <p:sp>
        <p:nvSpPr>
          <p:cNvPr id="804" name="Google Shape;804;p5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graphicFrame>
        <p:nvGraphicFramePr>
          <p:cNvPr id="805" name="Google Shape;805;p53"/>
          <p:cNvGraphicFramePr/>
          <p:nvPr/>
        </p:nvGraphicFramePr>
        <p:xfrm>
          <a:off x="1981200" y="1697038"/>
          <a:ext cx="8229600" cy="2182622"/>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PR4 Service Continuity &amp; Availability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PR4.1 Service availability and continuity requirements shall be identified and reviewed at planned intervals, taking into consideration SLAs.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PR4.2 Service availability and continuity risks shall be assessed at planned intervals.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PR4.3 Appropriate measures shall be taken to reduce the probability and impact of identified availability and continuity risks and meet identified requirements.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PR4.4 Availability of services and service components shall be monitored.</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SACM: Key concepts and activities</a:t>
            </a:r>
            <a:endParaRPr dirty="0"/>
          </a:p>
        </p:txBody>
      </p:sp>
      <p:sp>
        <p:nvSpPr>
          <p:cNvPr id="812" name="Google Shape;812;p5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Managing availability is concerned with maintaining the service functioning in line with defined service targets during regular operation</a:t>
            </a:r>
          </a:p>
          <a:p>
            <a:pPr marL="342900" lvl="0" indent="-342900" algn="l" rtl="0">
              <a:spcBef>
                <a:spcPts val="0"/>
              </a:spcBef>
              <a:spcAft>
                <a:spcPts val="0"/>
              </a:spcAft>
              <a:buClr>
                <a:schemeClr val="dk1"/>
              </a:buClr>
              <a:buSzPts val="2800"/>
              <a:buChar char="•"/>
            </a:pPr>
            <a:r>
              <a:rPr lang="en-US" sz="2400" dirty="0"/>
              <a:t>Managing continuity is about what you do in exceptional circumstances (that make achieving the defined availability targets impossible)</a:t>
            </a:r>
          </a:p>
          <a:p>
            <a:pPr marL="342900" lvl="0" indent="-342900" algn="l" rtl="0">
              <a:spcBef>
                <a:spcPts val="0"/>
              </a:spcBef>
              <a:spcAft>
                <a:spcPts val="0"/>
              </a:spcAft>
              <a:buClr>
                <a:schemeClr val="dk1"/>
              </a:buClr>
              <a:buSzPts val="2800"/>
              <a:buChar char="•"/>
            </a:pPr>
            <a:r>
              <a:rPr lang="en-US" sz="2400" dirty="0"/>
              <a:t>Key activities</a:t>
            </a:r>
          </a:p>
          <a:p>
            <a:pPr marL="800100" lvl="1">
              <a:spcBef>
                <a:spcPts val="0"/>
              </a:spcBef>
              <a:buSzPts val="2800"/>
              <a:buChar char="•"/>
            </a:pPr>
            <a:r>
              <a:rPr lang="en-US" sz="2000" dirty="0"/>
              <a:t>Identifying service availability and continuity requirements (e.g. from SLAs)</a:t>
            </a:r>
            <a:endParaRPr sz="2000" dirty="0"/>
          </a:p>
          <a:p>
            <a:pPr marL="800100" lvl="1">
              <a:spcBef>
                <a:spcPts val="560"/>
              </a:spcBef>
              <a:buSzPts val="2800"/>
              <a:buChar char="•"/>
            </a:pPr>
            <a:r>
              <a:rPr lang="en-US" sz="2000" dirty="0"/>
              <a:t>Identifying and assessing availability and continuity risks and planning to reduce their probability and impact</a:t>
            </a:r>
            <a:endParaRPr sz="2000" dirty="0"/>
          </a:p>
          <a:p>
            <a:pPr marL="800100" lvl="1">
              <a:spcBef>
                <a:spcPts val="560"/>
              </a:spcBef>
              <a:buSzPts val="2800"/>
              <a:buChar char="•"/>
            </a:pPr>
            <a:r>
              <a:rPr lang="en-US" sz="2000" dirty="0"/>
              <a:t>Producing service availability and continuity plans</a:t>
            </a:r>
            <a:endParaRPr sz="2000" dirty="0"/>
          </a:p>
          <a:p>
            <a:pPr marL="800100" lvl="1">
              <a:spcBef>
                <a:spcPts val="560"/>
              </a:spcBef>
              <a:buSzPts val="2800"/>
              <a:buChar char="•"/>
            </a:pPr>
            <a:r>
              <a:rPr lang="en-US" sz="2000" dirty="0"/>
              <a:t>Monitoring service availability</a:t>
            </a:r>
            <a:endParaRPr sz="2000" dirty="0"/>
          </a:p>
        </p:txBody>
      </p:sp>
      <p:sp>
        <p:nvSpPr>
          <p:cNvPr id="813" name="Google Shape;813;p5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5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Capacity Management (CAPM) </a:t>
            </a:r>
            <a:endParaRPr/>
          </a:p>
        </p:txBody>
      </p:sp>
      <p:sp>
        <p:nvSpPr>
          <p:cNvPr id="820" name="Google Shape;820;p5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821" name="Google Shape;821;p55"/>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55"/>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823" name="Google Shape;823;p55"/>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ensure sufficient capacity and service performance to meet service targets</a:t>
            </a:r>
            <a:endParaRPr sz="18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5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CAPM: Requirements according to FitSM-1</a:t>
            </a:r>
            <a:endParaRPr/>
          </a:p>
        </p:txBody>
      </p:sp>
      <p:sp>
        <p:nvSpPr>
          <p:cNvPr id="830" name="Google Shape;830;p5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graphicFrame>
        <p:nvGraphicFramePr>
          <p:cNvPr id="831" name="Google Shape;831;p56"/>
          <p:cNvGraphicFramePr/>
          <p:nvPr/>
        </p:nvGraphicFramePr>
        <p:xfrm>
          <a:off x="1981200" y="1697038"/>
          <a:ext cx="8229600" cy="274345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PR5 Capacity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PR5.1 Service capacity and performance requirements shall be identified and reviewed at planned intervals, taking into consideration SLAs and predicted demand.</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PR5.2 Current capacity and </a:t>
                      </a:r>
                      <a:r>
                        <a:rPr lang="en-US" sz="1600" dirty="0" err="1">
                          <a:latin typeface="Calibri"/>
                          <a:ea typeface="Calibri"/>
                          <a:cs typeface="Calibri"/>
                          <a:sym typeface="Calibri"/>
                        </a:rPr>
                        <a:t>utilisation</a:t>
                      </a:r>
                      <a:r>
                        <a:rPr lang="en-US" sz="1600" dirty="0">
                          <a:latin typeface="Calibri"/>
                          <a:ea typeface="Calibri"/>
                          <a:cs typeface="Calibri"/>
                          <a:sym typeface="Calibri"/>
                        </a:rPr>
                        <a:t> shall be identified.</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PR5.3 Future capacity shall be planned to meet identified requirements, considering human, technical and financial resources.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PR5.4 Performance of services and service components shall be </a:t>
                      </a:r>
                      <a:r>
                        <a:rPr lang="en-US" sz="1600" dirty="0" err="1">
                          <a:latin typeface="Calibri"/>
                          <a:ea typeface="Calibri"/>
                          <a:cs typeface="Calibri"/>
                          <a:sym typeface="Calibri"/>
                        </a:rPr>
                        <a:t>analysed</a:t>
                      </a:r>
                      <a:r>
                        <a:rPr lang="en-US" sz="1600" dirty="0">
                          <a:latin typeface="Calibri"/>
                          <a:ea typeface="Calibri"/>
                          <a:cs typeface="Calibri"/>
                          <a:sym typeface="Calibri"/>
                        </a:rPr>
                        <a:t> based on monitoring the degree of capacity </a:t>
                      </a:r>
                      <a:r>
                        <a:rPr lang="en-US" sz="1600" dirty="0" err="1">
                          <a:latin typeface="Calibri"/>
                          <a:ea typeface="Calibri"/>
                          <a:cs typeface="Calibri"/>
                          <a:sym typeface="Calibri"/>
                        </a:rPr>
                        <a:t>utilisation</a:t>
                      </a:r>
                      <a:r>
                        <a:rPr lang="en-US" sz="1600" dirty="0">
                          <a:latin typeface="Calibri"/>
                          <a:ea typeface="Calibri"/>
                          <a:cs typeface="Calibri"/>
                          <a:sym typeface="Calibri"/>
                        </a:rPr>
                        <a:t> and identifying operational warnings and exceptions.</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5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CAPM: Important terms</a:t>
            </a:r>
            <a:endParaRPr/>
          </a:p>
        </p:txBody>
      </p:sp>
      <p:sp>
        <p:nvSpPr>
          <p:cNvPr id="838" name="Google Shape;838;p5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graphicFrame>
        <p:nvGraphicFramePr>
          <p:cNvPr id="839" name="Google Shape;839;p57"/>
          <p:cNvGraphicFramePr/>
          <p:nvPr>
            <p:extLst>
              <p:ext uri="{D42A27DB-BD31-4B8C-83A1-F6EECF244321}">
                <p14:modId xmlns:p14="http://schemas.microsoft.com/office/powerpoint/2010/main" val="14202397"/>
              </p:ext>
            </p:extLst>
          </p:nvPr>
        </p:nvGraphicFramePr>
        <p:xfrm>
          <a:off x="609600" y="2098937"/>
          <a:ext cx="10972799" cy="161544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Capacity:</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Maximum extent to which a certain element of the infrastructure (such as a </a:t>
                      </a:r>
                      <a:r>
                        <a:rPr lang="en-US" sz="1800" b="0" i="1" u="none" strike="noStrike" cap="none" dirty="0">
                          <a:solidFill>
                            <a:schemeClr val="dk1"/>
                          </a:solidFill>
                          <a:latin typeface="Calibri"/>
                          <a:ea typeface="Calibri"/>
                          <a:cs typeface="Calibri"/>
                          <a:sym typeface="Calibri"/>
                        </a:rPr>
                        <a:t>configuration item</a:t>
                      </a:r>
                      <a:r>
                        <a:rPr lang="en-US" sz="1800" b="0" u="none" strike="noStrike" cap="none" dirty="0">
                          <a:solidFill>
                            <a:schemeClr val="dk1"/>
                          </a:solidFill>
                          <a:latin typeface="Calibri"/>
                          <a:ea typeface="Calibri"/>
                          <a:cs typeface="Calibri"/>
                          <a:sym typeface="Calibri"/>
                        </a:rPr>
                        <a:t>) can be used</a:t>
                      </a:r>
                      <a:endParaRPr dirty="0"/>
                    </a:p>
                    <a:p>
                      <a:pPr marL="457200" marR="0" lvl="1" indent="0" algn="l" rtl="0">
                        <a:spcBef>
                          <a:spcPts val="0"/>
                        </a:spcBef>
                        <a:spcAft>
                          <a:spcPts val="0"/>
                        </a:spcAft>
                        <a:buNone/>
                      </a:pPr>
                      <a:endParaRPr sz="1800" b="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800" b="0" i="1" u="none" strike="noStrike" cap="none" dirty="0">
                          <a:solidFill>
                            <a:schemeClr val="dk1"/>
                          </a:solidFill>
                          <a:latin typeface="Calibri"/>
                          <a:ea typeface="Calibri"/>
                          <a:cs typeface="Calibri"/>
                          <a:sym typeface="Calibri"/>
                        </a:rPr>
                        <a:t>Note: This might mean the total disk capacity or network bandwidth. It could also be the maximum transaction throughput of a system.</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5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CAPM: Key concepts and </a:t>
            </a:r>
            <a:r>
              <a:rPr lang="en-US" dirty="0" err="1"/>
              <a:t>activties</a:t>
            </a:r>
            <a:endParaRPr dirty="0"/>
          </a:p>
        </p:txBody>
      </p:sp>
      <p:sp>
        <p:nvSpPr>
          <p:cNvPr id="846" name="Google Shape;846;p5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Key activities</a:t>
            </a:r>
          </a:p>
          <a:p>
            <a:pPr marL="800100" lvl="1">
              <a:spcBef>
                <a:spcPts val="0"/>
              </a:spcBef>
              <a:buSzPts val="2800"/>
              <a:buChar char="•"/>
            </a:pPr>
            <a:r>
              <a:rPr lang="en-US" sz="2000" dirty="0"/>
              <a:t>Understanding that service performance depends on sufficient capacity.</a:t>
            </a:r>
            <a:endParaRPr sz="2000" dirty="0"/>
          </a:p>
          <a:p>
            <a:pPr marL="800100" lvl="1">
              <a:spcBef>
                <a:spcPts val="560"/>
              </a:spcBef>
              <a:buSzPts val="2800"/>
              <a:buChar char="•"/>
            </a:pPr>
            <a:r>
              <a:rPr lang="en-US" sz="2000" dirty="0"/>
              <a:t>Planning the resources required to fulfil the performance requirements (from SLAs) and produce a capacity plan.</a:t>
            </a:r>
          </a:p>
          <a:p>
            <a:pPr marL="800100" lvl="1">
              <a:spcBef>
                <a:spcPts val="560"/>
              </a:spcBef>
              <a:buSzPts val="2800"/>
            </a:pPr>
            <a:r>
              <a:rPr lang="en-US" sz="2000" dirty="0"/>
              <a:t>Monitoring </a:t>
            </a:r>
            <a:r>
              <a:rPr lang="en-US" sz="2000" dirty="0" err="1"/>
              <a:t>utilisation</a:t>
            </a:r>
            <a:r>
              <a:rPr lang="en-US" sz="2000" dirty="0"/>
              <a:t> of key resources and evaluate service performance.</a:t>
            </a:r>
            <a:endParaRPr sz="2000" dirty="0"/>
          </a:p>
          <a:p>
            <a:pPr marL="342900" lvl="0" indent="-342900" algn="l" rtl="0">
              <a:spcBef>
                <a:spcPts val="560"/>
              </a:spcBef>
              <a:spcAft>
                <a:spcPts val="0"/>
              </a:spcAft>
              <a:buClr>
                <a:schemeClr val="dk1"/>
              </a:buClr>
              <a:buSzPts val="2800"/>
              <a:buChar char="•"/>
            </a:pPr>
            <a:r>
              <a:rPr lang="en-US" sz="2400" dirty="0"/>
              <a:t>Key output from this process:</a:t>
            </a:r>
            <a:endParaRPr sz="2400" dirty="0"/>
          </a:p>
          <a:p>
            <a:pPr marL="342900" lvl="0" indent="-165100" algn="l" rtl="0">
              <a:spcBef>
                <a:spcPts val="560"/>
              </a:spcBef>
              <a:spcAft>
                <a:spcPts val="0"/>
              </a:spcAft>
              <a:buClr>
                <a:schemeClr val="dk1"/>
              </a:buClr>
              <a:buSzPts val="2800"/>
              <a:buNone/>
            </a:pPr>
            <a:endParaRPr sz="2400" dirty="0"/>
          </a:p>
          <a:p>
            <a:pPr marL="342900" lvl="0" indent="-165100" algn="l" rtl="0">
              <a:spcBef>
                <a:spcPts val="560"/>
              </a:spcBef>
              <a:spcAft>
                <a:spcPts val="0"/>
              </a:spcAft>
              <a:buClr>
                <a:schemeClr val="dk1"/>
              </a:buClr>
              <a:buSzPts val="2800"/>
              <a:buNone/>
            </a:pPr>
            <a:endParaRPr sz="2400" dirty="0"/>
          </a:p>
          <a:p>
            <a:pPr marL="342900" lvl="0" indent="-165100" algn="l" rtl="0">
              <a:spcBef>
                <a:spcPts val="560"/>
              </a:spcBef>
              <a:spcAft>
                <a:spcPts val="0"/>
              </a:spcAft>
              <a:buClr>
                <a:schemeClr val="dk1"/>
              </a:buClr>
              <a:buSzPts val="2800"/>
              <a:buNone/>
            </a:pPr>
            <a:endParaRPr sz="2400" dirty="0"/>
          </a:p>
        </p:txBody>
      </p:sp>
      <p:sp>
        <p:nvSpPr>
          <p:cNvPr id="847" name="Google Shape;847;p5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848" name="Google Shape;848;p58"/>
          <p:cNvSpPr/>
          <p:nvPr/>
        </p:nvSpPr>
        <p:spPr>
          <a:xfrm>
            <a:off x="2109854" y="4799717"/>
            <a:ext cx="1222872" cy="1487277"/>
          </a:xfrm>
          <a:prstGeom prst="foldedCorner">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Capacity plans</a:t>
            </a:r>
            <a:endParaRPr dirty="0"/>
          </a:p>
        </p:txBody>
      </p:sp>
      <p:sp>
        <p:nvSpPr>
          <p:cNvPr id="849" name="Google Shape;849;p58"/>
          <p:cNvSpPr txBox="1"/>
          <p:nvPr/>
        </p:nvSpPr>
        <p:spPr>
          <a:xfrm>
            <a:off x="3453909" y="4799714"/>
            <a:ext cx="641181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Typical contents: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Agreed / required capacity and performance targets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Planned capacity upgrades, downgrades and re-assignments of resources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Requirements for capacity monitoring and related thresholds</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5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Information Security Management (ISM)</a:t>
            </a:r>
            <a:endParaRPr/>
          </a:p>
        </p:txBody>
      </p:sp>
      <p:sp>
        <p:nvSpPr>
          <p:cNvPr id="856" name="Google Shape;856;p5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857" name="Google Shape;857;p5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58" name="Google Shape;858;p5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859" name="Google Shape;859;p5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preserve confidentiality, integrity and availability of information related to managing and delivering services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 Service Management:</a:t>
            </a:r>
            <a:br>
              <a:rPr lang="en-US" b="1"/>
            </a:br>
            <a:r>
              <a:rPr lang="en-US" b="1"/>
              <a:t>Introduction, Terms &amp; Concepts</a:t>
            </a:r>
            <a:endParaRPr/>
          </a:p>
        </p:txBody>
      </p:sp>
      <p:sp>
        <p:nvSpPr>
          <p:cNvPr id="91" name="Google Shape;91;p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92" name="Google Shape;92;p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6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What is information security?</a:t>
            </a:r>
            <a:endParaRPr/>
          </a:p>
        </p:txBody>
      </p:sp>
      <p:sp>
        <p:nvSpPr>
          <p:cNvPr id="866" name="Google Shape;866;p60"/>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Information security key aspects:</a:t>
            </a:r>
            <a:endParaRPr/>
          </a:p>
          <a:p>
            <a:pPr marL="742950" lvl="1" indent="-285750" algn="l" rtl="0">
              <a:spcBef>
                <a:spcPts val="480"/>
              </a:spcBef>
              <a:spcAft>
                <a:spcPts val="0"/>
              </a:spcAft>
              <a:buClr>
                <a:schemeClr val="dk1"/>
              </a:buClr>
              <a:buSzPts val="2400"/>
              <a:buChar char="–"/>
            </a:pPr>
            <a:r>
              <a:rPr lang="en-US" b="1"/>
              <a:t>Confidentiality</a:t>
            </a:r>
            <a:endParaRPr/>
          </a:p>
          <a:p>
            <a:pPr marL="742950" lvl="1" indent="-285750" algn="l" rtl="0">
              <a:spcBef>
                <a:spcPts val="480"/>
              </a:spcBef>
              <a:spcAft>
                <a:spcPts val="0"/>
              </a:spcAft>
              <a:buClr>
                <a:schemeClr val="dk1"/>
              </a:buClr>
              <a:buSzPts val="2400"/>
              <a:buChar char="–"/>
            </a:pPr>
            <a:r>
              <a:rPr lang="en-US" b="1"/>
              <a:t>Integrity</a:t>
            </a:r>
            <a:endParaRPr/>
          </a:p>
          <a:p>
            <a:pPr marL="742950" lvl="1" indent="-285750" algn="l" rtl="0">
              <a:spcBef>
                <a:spcPts val="480"/>
              </a:spcBef>
              <a:spcAft>
                <a:spcPts val="0"/>
              </a:spcAft>
              <a:buClr>
                <a:schemeClr val="dk1"/>
              </a:buClr>
              <a:buSzPts val="2400"/>
              <a:buChar char="–"/>
            </a:pPr>
            <a:r>
              <a:rPr lang="en-US" b="1"/>
              <a:t>Availability </a:t>
            </a:r>
            <a:r>
              <a:rPr lang="en-US"/>
              <a:t>of information</a:t>
            </a:r>
            <a:endParaRPr/>
          </a:p>
        </p:txBody>
      </p:sp>
      <p:sp>
        <p:nvSpPr>
          <p:cNvPr id="867" name="Google Shape;867;p6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6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Confidentiality, integrity and availability</a:t>
            </a:r>
            <a:endParaRPr/>
          </a:p>
        </p:txBody>
      </p:sp>
      <p:sp>
        <p:nvSpPr>
          <p:cNvPr id="874" name="Google Shape;874;p61"/>
          <p:cNvSpPr txBox="1">
            <a:spLocks noGrp="1"/>
          </p:cNvSpPr>
          <p:nvPr>
            <p:ph type="body" idx="1"/>
          </p:nvPr>
        </p:nvSpPr>
        <p:spPr>
          <a:xfrm>
            <a:off x="370750" y="1696600"/>
            <a:ext cx="3322500" cy="484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b="1"/>
              <a:t>Confidentiality</a:t>
            </a:r>
            <a:r>
              <a:rPr lang="en-US" sz="2000"/>
              <a:t>: To protect information from unauthorized disclosure</a:t>
            </a:r>
            <a:endParaRPr/>
          </a:p>
        </p:txBody>
      </p:sp>
      <p:sp>
        <p:nvSpPr>
          <p:cNvPr id="875" name="Google Shape;875;p6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876" name="Google Shape;876;p61" descr="m1"/>
          <p:cNvPicPr preferRelativeResize="0"/>
          <p:nvPr/>
        </p:nvPicPr>
        <p:blipFill rotWithShape="1">
          <a:blip r:embed="rId3">
            <a:alphaModFix/>
          </a:blip>
          <a:srcRect/>
          <a:stretch/>
        </p:blipFill>
        <p:spPr>
          <a:xfrm>
            <a:off x="380487" y="3482291"/>
            <a:ext cx="523090" cy="704492"/>
          </a:xfrm>
          <a:prstGeom prst="rect">
            <a:avLst/>
          </a:prstGeom>
          <a:noFill/>
          <a:ln>
            <a:noFill/>
          </a:ln>
        </p:spPr>
      </p:pic>
      <p:pic>
        <p:nvPicPr>
          <p:cNvPr id="877" name="Google Shape;877;p61" descr="m1"/>
          <p:cNvPicPr preferRelativeResize="0"/>
          <p:nvPr/>
        </p:nvPicPr>
        <p:blipFill rotWithShape="1">
          <a:blip r:embed="rId4">
            <a:alphaModFix/>
          </a:blip>
          <a:srcRect/>
          <a:stretch/>
        </p:blipFill>
        <p:spPr>
          <a:xfrm>
            <a:off x="3198908" y="3450632"/>
            <a:ext cx="546568" cy="727619"/>
          </a:xfrm>
          <a:prstGeom prst="rect">
            <a:avLst/>
          </a:prstGeom>
          <a:noFill/>
          <a:ln>
            <a:noFill/>
          </a:ln>
        </p:spPr>
      </p:pic>
      <p:pic>
        <p:nvPicPr>
          <p:cNvPr id="878" name="Google Shape;878;p61" descr="m1"/>
          <p:cNvPicPr preferRelativeResize="0"/>
          <p:nvPr/>
        </p:nvPicPr>
        <p:blipFill rotWithShape="1">
          <a:blip r:embed="rId5">
            <a:alphaModFix/>
          </a:blip>
          <a:srcRect/>
          <a:stretch/>
        </p:blipFill>
        <p:spPr>
          <a:xfrm>
            <a:off x="1770958" y="4916870"/>
            <a:ext cx="547249" cy="729076"/>
          </a:xfrm>
          <a:prstGeom prst="rect">
            <a:avLst/>
          </a:prstGeom>
          <a:noFill/>
          <a:ln>
            <a:noFill/>
          </a:ln>
        </p:spPr>
      </p:pic>
      <p:sp>
        <p:nvSpPr>
          <p:cNvPr id="879" name="Google Shape;879;p61"/>
          <p:cNvSpPr/>
          <p:nvPr/>
        </p:nvSpPr>
        <p:spPr>
          <a:xfrm>
            <a:off x="1591129" y="3368528"/>
            <a:ext cx="869100" cy="997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cxnSp>
        <p:nvCxnSpPr>
          <p:cNvPr id="880" name="Google Shape;880;p61"/>
          <p:cNvCxnSpPr/>
          <p:nvPr/>
        </p:nvCxnSpPr>
        <p:spPr>
          <a:xfrm rot="10800000" flipH="1">
            <a:off x="1012886" y="3807844"/>
            <a:ext cx="417300" cy="144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81" name="Google Shape;881;p61"/>
          <p:cNvCxnSpPr/>
          <p:nvPr/>
        </p:nvCxnSpPr>
        <p:spPr>
          <a:xfrm rot="10800000" flipH="1">
            <a:off x="2643782" y="3806644"/>
            <a:ext cx="446100" cy="156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82" name="Google Shape;882;p61"/>
          <p:cNvCxnSpPr/>
          <p:nvPr/>
        </p:nvCxnSpPr>
        <p:spPr>
          <a:xfrm rot="10800000" flipH="1">
            <a:off x="2043992" y="4410897"/>
            <a:ext cx="1500" cy="385200"/>
          </a:xfrm>
          <a:prstGeom prst="straightConnector1">
            <a:avLst/>
          </a:prstGeom>
          <a:solidFill>
            <a:srgbClr val="FFFF99"/>
          </a:solidFill>
          <a:ln w="28575" cap="flat" cmpd="sng">
            <a:solidFill>
              <a:srgbClr val="FF0000"/>
            </a:solidFill>
            <a:prstDash val="solid"/>
            <a:round/>
            <a:headEnd type="stealth" w="med" len="med"/>
            <a:tailEnd type="none" w="sm" len="sm"/>
          </a:ln>
        </p:spPr>
      </p:cxnSp>
      <p:sp>
        <p:nvSpPr>
          <p:cNvPr id="883" name="Google Shape;883;p61"/>
          <p:cNvSpPr txBox="1"/>
          <p:nvPr/>
        </p:nvSpPr>
        <p:spPr>
          <a:xfrm>
            <a:off x="3245437" y="4134705"/>
            <a:ext cx="4536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sp>
        <p:nvSpPr>
          <p:cNvPr id="884" name="Google Shape;884;p61"/>
          <p:cNvSpPr txBox="1"/>
          <p:nvPr/>
        </p:nvSpPr>
        <p:spPr>
          <a:xfrm>
            <a:off x="1732641" y="5603533"/>
            <a:ext cx="6228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885" name="Google Shape;885;p61"/>
          <p:cNvSpPr txBox="1"/>
          <p:nvPr/>
        </p:nvSpPr>
        <p:spPr>
          <a:xfrm>
            <a:off x="370751" y="4134705"/>
            <a:ext cx="5250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886" name="Google Shape;886;p61"/>
          <p:cNvSpPr txBox="1"/>
          <p:nvPr/>
        </p:nvSpPr>
        <p:spPr>
          <a:xfrm>
            <a:off x="4606875" y="1696600"/>
            <a:ext cx="3183600" cy="48426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Integrity</a:t>
            </a:r>
            <a:r>
              <a:rPr lang="en-US" sz="2000">
                <a:solidFill>
                  <a:schemeClr val="dk1"/>
                </a:solidFill>
                <a:latin typeface="Calibri"/>
                <a:ea typeface="Calibri"/>
                <a:cs typeface="Calibri"/>
                <a:sym typeface="Calibri"/>
              </a:rPr>
              <a:t>: To protect information from unauthorized modification</a:t>
            </a:r>
            <a:endParaRPr/>
          </a:p>
        </p:txBody>
      </p:sp>
      <p:pic>
        <p:nvPicPr>
          <p:cNvPr id="887" name="Google Shape;887;p61" descr="m1"/>
          <p:cNvPicPr preferRelativeResize="0"/>
          <p:nvPr/>
        </p:nvPicPr>
        <p:blipFill rotWithShape="1">
          <a:blip r:embed="rId3">
            <a:alphaModFix/>
          </a:blip>
          <a:srcRect/>
          <a:stretch/>
        </p:blipFill>
        <p:spPr>
          <a:xfrm>
            <a:off x="4662402" y="3544306"/>
            <a:ext cx="509100" cy="711322"/>
          </a:xfrm>
          <a:prstGeom prst="rect">
            <a:avLst/>
          </a:prstGeom>
          <a:noFill/>
          <a:ln>
            <a:noFill/>
          </a:ln>
        </p:spPr>
      </p:pic>
      <p:pic>
        <p:nvPicPr>
          <p:cNvPr id="888" name="Google Shape;888;p61" descr="m1"/>
          <p:cNvPicPr preferRelativeResize="0"/>
          <p:nvPr/>
        </p:nvPicPr>
        <p:blipFill rotWithShape="1">
          <a:blip r:embed="rId4">
            <a:alphaModFix/>
          </a:blip>
          <a:srcRect/>
          <a:stretch/>
        </p:blipFill>
        <p:spPr>
          <a:xfrm>
            <a:off x="7800262" y="3941606"/>
            <a:ext cx="531951" cy="734673"/>
          </a:xfrm>
          <a:prstGeom prst="rect">
            <a:avLst/>
          </a:prstGeom>
          <a:noFill/>
          <a:ln>
            <a:noFill/>
          </a:ln>
        </p:spPr>
      </p:pic>
      <p:pic>
        <p:nvPicPr>
          <p:cNvPr id="889" name="Google Shape;889;p61" descr="m1"/>
          <p:cNvPicPr preferRelativeResize="0"/>
          <p:nvPr/>
        </p:nvPicPr>
        <p:blipFill rotWithShape="1">
          <a:blip r:embed="rId5">
            <a:alphaModFix/>
          </a:blip>
          <a:srcRect/>
          <a:stretch/>
        </p:blipFill>
        <p:spPr>
          <a:xfrm>
            <a:off x="5422938" y="4518533"/>
            <a:ext cx="532614" cy="736145"/>
          </a:xfrm>
          <a:prstGeom prst="rect">
            <a:avLst/>
          </a:prstGeom>
          <a:noFill/>
          <a:ln>
            <a:noFill/>
          </a:ln>
        </p:spPr>
      </p:pic>
      <p:sp>
        <p:nvSpPr>
          <p:cNvPr id="890" name="Google Shape;890;p61"/>
          <p:cNvSpPr/>
          <p:nvPr/>
        </p:nvSpPr>
        <p:spPr>
          <a:xfrm>
            <a:off x="5863670" y="3289857"/>
            <a:ext cx="851100" cy="1018500"/>
          </a:xfrm>
          <a:prstGeom prst="foldedCorner">
            <a:avLst>
              <a:gd name="adj" fmla="val 16667"/>
            </a:avLst>
          </a:prstGeom>
          <a:solidFill>
            <a:schemeClr val="lt1"/>
          </a:solidFill>
          <a:ln w="28575" cap="flat" cmpd="sng">
            <a:solidFill>
              <a:schemeClr val="dk1"/>
            </a:solidFill>
            <a:prstDash val="dash"/>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cxnSp>
        <p:nvCxnSpPr>
          <p:cNvPr id="891" name="Google Shape;891;p61"/>
          <p:cNvCxnSpPr/>
          <p:nvPr/>
        </p:nvCxnSpPr>
        <p:spPr>
          <a:xfrm>
            <a:off x="5280711" y="3887555"/>
            <a:ext cx="408300" cy="12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92" name="Google Shape;892;p61"/>
          <p:cNvCxnSpPr/>
          <p:nvPr/>
        </p:nvCxnSpPr>
        <p:spPr>
          <a:xfrm rot="10800000" flipH="1">
            <a:off x="7171689" y="4308182"/>
            <a:ext cx="486900" cy="1500"/>
          </a:xfrm>
          <a:prstGeom prst="straightConnector1">
            <a:avLst/>
          </a:prstGeom>
          <a:solidFill>
            <a:srgbClr val="FFFF99"/>
          </a:solidFill>
          <a:ln w="28575" cap="flat" cmpd="sng">
            <a:solidFill>
              <a:srgbClr val="FF0000"/>
            </a:solidFill>
            <a:prstDash val="solid"/>
            <a:round/>
            <a:headEnd type="none" w="sm" len="sm"/>
            <a:tailEnd type="stealth" w="med" len="med"/>
          </a:ln>
        </p:spPr>
      </p:cxnSp>
      <p:sp>
        <p:nvSpPr>
          <p:cNvPr id="893" name="Google Shape;893;p61"/>
          <p:cNvSpPr/>
          <p:nvPr/>
        </p:nvSpPr>
        <p:spPr>
          <a:xfrm>
            <a:off x="6167669" y="3710510"/>
            <a:ext cx="851100" cy="1018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b="1">
                <a:solidFill>
                  <a:srgbClr val="FF0000"/>
                </a:solidFill>
                <a:latin typeface="Arial"/>
                <a:ea typeface="Arial"/>
                <a:cs typeface="Arial"/>
                <a:sym typeface="Arial"/>
              </a:rPr>
              <a:t>10100100</a:t>
            </a:r>
            <a:endParaRPr/>
          </a:p>
          <a:p>
            <a:pPr marL="0" marR="0" lvl="0" indent="0" algn="l" rtl="0">
              <a:spcBef>
                <a:spcPts val="0"/>
              </a:spcBef>
              <a:spcAft>
                <a:spcPts val="0"/>
              </a:spcAft>
              <a:buNone/>
            </a:pPr>
            <a:r>
              <a:rPr lang="en-US" sz="1200" b="1">
                <a:solidFill>
                  <a:srgbClr val="FF0000"/>
                </a:solidFill>
                <a:latin typeface="Arial"/>
                <a:ea typeface="Arial"/>
                <a:cs typeface="Arial"/>
                <a:sym typeface="Arial"/>
              </a:rPr>
              <a:t>01000110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sp>
        <p:nvSpPr>
          <p:cNvPr id="894" name="Google Shape;894;p61"/>
          <p:cNvSpPr txBox="1"/>
          <p:nvPr/>
        </p:nvSpPr>
        <p:spPr>
          <a:xfrm>
            <a:off x="5381127" y="5202100"/>
            <a:ext cx="6060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895" name="Google Shape;895;p61"/>
          <p:cNvSpPr txBox="1"/>
          <p:nvPr/>
        </p:nvSpPr>
        <p:spPr>
          <a:xfrm>
            <a:off x="4666911" y="4203046"/>
            <a:ext cx="5109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896" name="Google Shape;896;p61"/>
          <p:cNvSpPr txBox="1"/>
          <p:nvPr/>
        </p:nvSpPr>
        <p:spPr>
          <a:xfrm>
            <a:off x="7839792" y="4629025"/>
            <a:ext cx="4413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cxnSp>
        <p:nvCxnSpPr>
          <p:cNvPr id="897" name="Google Shape;897;p61"/>
          <p:cNvCxnSpPr/>
          <p:nvPr/>
        </p:nvCxnSpPr>
        <p:spPr>
          <a:xfrm rot="-5400000" flipH="1">
            <a:off x="5745205" y="4163879"/>
            <a:ext cx="420600" cy="303900"/>
          </a:xfrm>
          <a:prstGeom prst="curvedConnector3">
            <a:avLst>
              <a:gd name="adj1" fmla="val 0"/>
            </a:avLst>
          </a:prstGeom>
          <a:solidFill>
            <a:srgbClr val="FFFF99"/>
          </a:solidFill>
          <a:ln w="28575" cap="flat" cmpd="sng">
            <a:solidFill>
              <a:srgbClr val="FF0000"/>
            </a:solidFill>
            <a:prstDash val="solid"/>
            <a:round/>
            <a:headEnd type="none" w="sm" len="sm"/>
            <a:tailEnd type="stealth" w="med" len="med"/>
          </a:ln>
        </p:spPr>
      </p:cxnSp>
      <p:sp>
        <p:nvSpPr>
          <p:cNvPr id="898" name="Google Shape;898;p61"/>
          <p:cNvSpPr txBox="1"/>
          <p:nvPr/>
        </p:nvSpPr>
        <p:spPr>
          <a:xfrm>
            <a:off x="8866500" y="1696601"/>
            <a:ext cx="2866800" cy="10479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Availability of information</a:t>
            </a:r>
            <a:r>
              <a:rPr lang="en-US" sz="2000">
                <a:solidFill>
                  <a:schemeClr val="dk1"/>
                </a:solidFill>
                <a:latin typeface="Calibri"/>
                <a:ea typeface="Calibri"/>
                <a:cs typeface="Calibri"/>
                <a:sym typeface="Calibri"/>
              </a:rPr>
              <a:t>: To protect information from loss</a:t>
            </a:r>
            <a:endParaRPr/>
          </a:p>
        </p:txBody>
      </p:sp>
      <p:cxnSp>
        <p:nvCxnSpPr>
          <p:cNvPr id="899" name="Google Shape;899;p61"/>
          <p:cNvCxnSpPr/>
          <p:nvPr/>
        </p:nvCxnSpPr>
        <p:spPr>
          <a:xfrm>
            <a:off x="9555351" y="3740154"/>
            <a:ext cx="1051500" cy="14700"/>
          </a:xfrm>
          <a:prstGeom prst="straightConnector1">
            <a:avLst/>
          </a:prstGeom>
          <a:solidFill>
            <a:srgbClr val="FFFF99"/>
          </a:solidFill>
          <a:ln w="28575" cap="flat" cmpd="sng">
            <a:solidFill>
              <a:schemeClr val="dk1"/>
            </a:solidFill>
            <a:prstDash val="solid"/>
            <a:round/>
            <a:headEnd type="none" w="sm" len="sm"/>
            <a:tailEnd type="stealth" w="med" len="med"/>
          </a:ln>
        </p:spPr>
      </p:cxnSp>
      <p:sp>
        <p:nvSpPr>
          <p:cNvPr id="900" name="Google Shape;900;p61"/>
          <p:cNvSpPr/>
          <p:nvPr/>
        </p:nvSpPr>
        <p:spPr>
          <a:xfrm>
            <a:off x="10755194" y="3165275"/>
            <a:ext cx="827100" cy="1186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sp>
        <p:nvSpPr>
          <p:cNvPr id="901" name="Google Shape;901;p61"/>
          <p:cNvSpPr txBox="1"/>
          <p:nvPr/>
        </p:nvSpPr>
        <p:spPr>
          <a:xfrm>
            <a:off x="8944175" y="4111904"/>
            <a:ext cx="4998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pic>
        <p:nvPicPr>
          <p:cNvPr id="902" name="Google Shape;902;p61" descr="m1"/>
          <p:cNvPicPr preferRelativeResize="0"/>
          <p:nvPr/>
        </p:nvPicPr>
        <p:blipFill rotWithShape="1">
          <a:blip r:embed="rId3">
            <a:alphaModFix/>
          </a:blip>
          <a:srcRect/>
          <a:stretch/>
        </p:blipFill>
        <p:spPr>
          <a:xfrm>
            <a:off x="8953441" y="3335704"/>
            <a:ext cx="497870" cy="838157"/>
          </a:xfrm>
          <a:prstGeom prst="rect">
            <a:avLst/>
          </a:prstGeom>
          <a:noFill/>
          <a:ln>
            <a:noFill/>
          </a:ln>
        </p:spPr>
      </p:pic>
      <p:sp>
        <p:nvSpPr>
          <p:cNvPr id="903" name="Google Shape;903;p61"/>
          <p:cNvSpPr/>
          <p:nvPr/>
        </p:nvSpPr>
        <p:spPr>
          <a:xfrm>
            <a:off x="9610414" y="3250866"/>
            <a:ext cx="827100" cy="978300"/>
          </a:xfrm>
          <a:prstGeom prst="mathMultiply">
            <a:avLst>
              <a:gd name="adj1" fmla="val 23520"/>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cxnSp>
        <p:nvCxnSpPr>
          <p:cNvPr id="904" name="Google Shape;904;p61"/>
          <p:cNvCxnSpPr/>
          <p:nvPr/>
        </p:nvCxnSpPr>
        <p:spPr>
          <a:xfrm>
            <a:off x="4177551"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905" name="Google Shape;905;p61"/>
          <p:cNvCxnSpPr/>
          <p:nvPr/>
        </p:nvCxnSpPr>
        <p:spPr>
          <a:xfrm>
            <a:off x="8565067"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6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Requirements according to FitSM-1</a:t>
            </a:r>
            <a:endParaRPr/>
          </a:p>
        </p:txBody>
      </p:sp>
      <p:graphicFrame>
        <p:nvGraphicFramePr>
          <p:cNvPr id="912" name="Google Shape;912;p62"/>
          <p:cNvGraphicFramePr/>
          <p:nvPr/>
        </p:nvGraphicFramePr>
        <p:xfrm>
          <a:off x="1981200" y="1697038"/>
          <a:ext cx="8229600" cy="3023870"/>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PR6 Information Security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PR6.1 Information security requirements shall be identified and information security policies defined and reviewed at planned intervals.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PR6.2 Information security risks shall be assessed at planned intervals.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PR6.3 Physical, technical and organizational information security controls shall be implemented to reduce the probability and impact of identified information security risks and meet identified requirements.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PR6.4 Information security events and incidents shall be handled in a consistent manner.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PR6.5 Access control, including provisioning of access rights, shall be carried out in a consistent manner.</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13" name="Google Shape;913;p6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6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Key concepts</a:t>
            </a:r>
            <a:endParaRPr/>
          </a:p>
        </p:txBody>
      </p:sp>
      <p:sp>
        <p:nvSpPr>
          <p:cNvPr id="920" name="Google Shape;920;p63"/>
          <p:cNvSpPr txBox="1">
            <a:spLocks noGrp="1"/>
          </p:cNvSpPr>
          <p:nvPr>
            <p:ph type="body" idx="1"/>
          </p:nvPr>
        </p:nvSpPr>
        <p:spPr>
          <a:xfrm>
            <a:off x="609600" y="1696598"/>
            <a:ext cx="11106912" cy="488676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Most important outputs from this process:</a:t>
            </a:r>
            <a:endParaRPr sz="2400" dirty="0"/>
          </a:p>
          <a:p>
            <a:pPr marL="742950" lvl="1" indent="-285750">
              <a:spcBef>
                <a:spcPts val="480"/>
              </a:spcBef>
              <a:buSzPts val="2400"/>
            </a:pPr>
            <a:r>
              <a:rPr lang="en-US" sz="2000" dirty="0"/>
              <a:t>Documented information security controls</a:t>
            </a:r>
          </a:p>
          <a:p>
            <a:pPr marL="1143000" lvl="2" indent="-228600" algn="l" rtl="0">
              <a:spcBef>
                <a:spcPts val="400"/>
              </a:spcBef>
              <a:spcAft>
                <a:spcPts val="0"/>
              </a:spcAft>
              <a:buClr>
                <a:schemeClr val="dk1"/>
              </a:buClr>
              <a:buSzPts val="2000"/>
              <a:buChar char="•"/>
            </a:pPr>
            <a:r>
              <a:rPr lang="en-US" sz="1800" dirty="0"/>
              <a:t>Organizational controls: Overall information security policy, specific security policies (e.g. remote work policy), procedures for handling information security incidents… </a:t>
            </a:r>
          </a:p>
          <a:p>
            <a:pPr marL="1143000" lvl="2" indent="-228600" algn="l" rtl="0">
              <a:spcBef>
                <a:spcPts val="400"/>
              </a:spcBef>
              <a:spcAft>
                <a:spcPts val="0"/>
              </a:spcAft>
              <a:buClr>
                <a:schemeClr val="dk1"/>
              </a:buClr>
              <a:buSzPts val="2000"/>
              <a:buChar char="•"/>
            </a:pPr>
            <a:r>
              <a:rPr lang="en-US" sz="1800" dirty="0"/>
              <a:t>Physical controls: Definition of security perimeters, managing physical entry…</a:t>
            </a:r>
          </a:p>
          <a:p>
            <a:pPr marL="1143000" lvl="2" indent="-228600" algn="l" rtl="0">
              <a:spcBef>
                <a:spcPts val="400"/>
              </a:spcBef>
              <a:spcAft>
                <a:spcPts val="0"/>
              </a:spcAft>
              <a:buClr>
                <a:schemeClr val="dk1"/>
              </a:buClr>
              <a:buSzPts val="2000"/>
              <a:buChar char="•"/>
            </a:pPr>
            <a:r>
              <a:rPr lang="en-US" sz="1800" dirty="0"/>
              <a:t>Technical controls: Secure authentication, management of technical vulnerabilities …</a:t>
            </a:r>
            <a:endParaRPr sz="1800" dirty="0"/>
          </a:p>
          <a:p>
            <a:pPr marL="742950" lvl="1" indent="-285750" algn="l" rtl="0">
              <a:spcBef>
                <a:spcPts val="480"/>
              </a:spcBef>
              <a:spcAft>
                <a:spcPts val="0"/>
              </a:spcAft>
              <a:buClr>
                <a:schemeClr val="dk1"/>
              </a:buClr>
              <a:buSzPts val="2400"/>
              <a:buChar char="–"/>
            </a:pPr>
            <a:r>
              <a:rPr lang="en-US" sz="2000" dirty="0"/>
              <a:t>Information security risk assessments</a:t>
            </a:r>
            <a:endParaRPr sz="2000" dirty="0"/>
          </a:p>
          <a:p>
            <a:pPr marL="342900" lvl="0" indent="-342900" algn="l" rtl="0">
              <a:spcBef>
                <a:spcPts val="560"/>
              </a:spcBef>
              <a:spcAft>
                <a:spcPts val="0"/>
              </a:spcAft>
              <a:buClr>
                <a:schemeClr val="dk1"/>
              </a:buClr>
              <a:buSzPts val="2800"/>
              <a:buChar char="•"/>
            </a:pPr>
            <a:r>
              <a:rPr lang="en-US" sz="2400" dirty="0"/>
              <a:t>Key objectives and activities:</a:t>
            </a:r>
            <a:endParaRPr sz="2400" dirty="0"/>
          </a:p>
          <a:p>
            <a:pPr marL="742950" lvl="1" indent="-285750" algn="l" rtl="0">
              <a:spcBef>
                <a:spcPts val="480"/>
              </a:spcBef>
              <a:spcAft>
                <a:spcPts val="0"/>
              </a:spcAft>
              <a:buClr>
                <a:schemeClr val="dk1"/>
              </a:buClr>
              <a:buSzPts val="2400"/>
              <a:buChar char="–"/>
            </a:pPr>
            <a:r>
              <a:rPr lang="en-US" sz="2000" dirty="0"/>
              <a:t>Preserving confidentiality, integrity and availability of information assets.</a:t>
            </a:r>
            <a:endParaRPr sz="2000" dirty="0"/>
          </a:p>
          <a:p>
            <a:pPr marL="742950" lvl="1" indent="-285750" algn="l" rtl="0">
              <a:spcBef>
                <a:spcPts val="480"/>
              </a:spcBef>
              <a:spcAft>
                <a:spcPts val="0"/>
              </a:spcAft>
              <a:buClr>
                <a:schemeClr val="dk1"/>
              </a:buClr>
              <a:buSzPts val="2400"/>
              <a:buChar char="–"/>
            </a:pPr>
            <a:r>
              <a:rPr lang="en-US" sz="2000" dirty="0"/>
              <a:t>Identifying and treating information security risks.</a:t>
            </a:r>
            <a:endParaRPr sz="2000" dirty="0"/>
          </a:p>
          <a:p>
            <a:pPr marL="742950" lvl="1" indent="-285750" algn="l" rtl="0">
              <a:spcBef>
                <a:spcPts val="480"/>
              </a:spcBef>
              <a:spcAft>
                <a:spcPts val="0"/>
              </a:spcAft>
              <a:buClr>
                <a:schemeClr val="dk1"/>
              </a:buClr>
              <a:buSzPts val="2400"/>
              <a:buChar char="–"/>
            </a:pPr>
            <a:r>
              <a:rPr lang="en-US" sz="2000" dirty="0"/>
              <a:t>Defining and implementing information controls.</a:t>
            </a:r>
            <a:endParaRPr sz="2000" dirty="0"/>
          </a:p>
          <a:p>
            <a:pPr marL="742950" lvl="1" indent="-133350" algn="l" rtl="0">
              <a:spcBef>
                <a:spcPts val="480"/>
              </a:spcBef>
              <a:spcAft>
                <a:spcPts val="0"/>
              </a:spcAft>
              <a:buClr>
                <a:schemeClr val="dk1"/>
              </a:buClr>
              <a:buSzPts val="2400"/>
              <a:buNone/>
            </a:pPr>
            <a:endParaRPr sz="2000" dirty="0"/>
          </a:p>
        </p:txBody>
      </p:sp>
      <p:sp>
        <p:nvSpPr>
          <p:cNvPr id="921" name="Google Shape;921;p6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6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Customer Relationship Management (CRM)</a:t>
            </a:r>
            <a:endParaRPr/>
          </a:p>
        </p:txBody>
      </p:sp>
      <p:sp>
        <p:nvSpPr>
          <p:cNvPr id="928" name="Google Shape;928;p6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929" name="Google Shape;929;p6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30" name="Google Shape;930;p6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931" name="Google Shape;931;p64"/>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establish and maintain good relationships with customers receiving services</a:t>
            </a:r>
            <a:endParaRPr sz="18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CRM: Important terms</a:t>
            </a:r>
            <a:endParaRPr/>
          </a:p>
        </p:txBody>
      </p:sp>
      <p:sp>
        <p:nvSpPr>
          <p:cNvPr id="938" name="Google Shape;938;p6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graphicFrame>
        <p:nvGraphicFramePr>
          <p:cNvPr id="939" name="Google Shape;939;p65"/>
          <p:cNvGraphicFramePr/>
          <p:nvPr>
            <p:extLst>
              <p:ext uri="{D42A27DB-BD31-4B8C-83A1-F6EECF244321}">
                <p14:modId xmlns:p14="http://schemas.microsoft.com/office/powerpoint/2010/main" val="414318492"/>
              </p:ext>
            </p:extLst>
          </p:nvPr>
        </p:nvGraphicFramePr>
        <p:xfrm>
          <a:off x="609601" y="1940438"/>
          <a:ext cx="11082527" cy="1889760"/>
        </p:xfrm>
        <a:graphic>
          <a:graphicData uri="http://schemas.openxmlformats.org/drawingml/2006/table">
            <a:tbl>
              <a:tblPr firstRow="1" firstCol="1" bandRow="1">
                <a:noFill/>
                <a:tableStyleId>{FEED5B31-8EE9-4602-9EFF-AED3B21F7FA9}</a:tableStyleId>
              </a:tblPr>
              <a:tblGrid>
                <a:gridCol w="11082527">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Customer: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err="1">
                          <a:solidFill>
                            <a:schemeClr val="dk1"/>
                          </a:solidFill>
                          <a:latin typeface="Calibri"/>
                          <a:ea typeface="Calibri"/>
                          <a:cs typeface="Calibri"/>
                          <a:sym typeface="Calibri"/>
                        </a:rPr>
                        <a:t>Organisation</a:t>
                      </a:r>
                      <a:r>
                        <a:rPr lang="en-US" sz="1800" b="0" u="none" strike="noStrike" cap="none" dirty="0">
                          <a:solidFill>
                            <a:schemeClr val="dk1"/>
                          </a:solidFill>
                          <a:latin typeface="Calibri"/>
                          <a:ea typeface="Calibri"/>
                          <a:cs typeface="Calibri"/>
                          <a:sym typeface="Calibri"/>
                        </a:rPr>
                        <a:t> or part of an </a:t>
                      </a:r>
                      <a:r>
                        <a:rPr lang="en-US" sz="1800" b="0" u="none" strike="noStrike" cap="none" dirty="0" err="1">
                          <a:solidFill>
                            <a:schemeClr val="dk1"/>
                          </a:solidFill>
                          <a:latin typeface="Calibri"/>
                          <a:ea typeface="Calibri"/>
                          <a:cs typeface="Calibri"/>
                          <a:sym typeface="Calibri"/>
                        </a:rPr>
                        <a:t>organisation</a:t>
                      </a:r>
                      <a:r>
                        <a:rPr lang="en-US" sz="1800" b="0" u="none" strike="noStrike" cap="none" dirty="0">
                          <a:solidFill>
                            <a:schemeClr val="dk1"/>
                          </a:solidFill>
                          <a:latin typeface="Calibri"/>
                          <a:ea typeface="Calibri"/>
                          <a:cs typeface="Calibri"/>
                          <a:sym typeface="Calibri"/>
                        </a:rPr>
                        <a:t> that commissions </a:t>
                      </a:r>
                      <a:r>
                        <a:rPr lang="en-US" sz="1800" b="0" i="0" u="none" strike="noStrike" cap="none" dirty="0">
                          <a:solidFill>
                            <a:schemeClr val="dk1"/>
                          </a:solidFill>
                          <a:latin typeface="Calibri"/>
                          <a:ea typeface="Calibri"/>
                          <a:cs typeface="Calibri"/>
                          <a:sym typeface="Calibri"/>
                        </a:rPr>
                        <a:t>a service provider in </a:t>
                      </a:r>
                      <a:r>
                        <a:rPr lang="en-US" sz="1800" b="0" u="none" strike="noStrike" cap="none" dirty="0">
                          <a:solidFill>
                            <a:schemeClr val="dk1"/>
                          </a:solidFill>
                          <a:latin typeface="Calibri"/>
                          <a:ea typeface="Calibri"/>
                          <a:cs typeface="Calibri"/>
                          <a:sym typeface="Calibri"/>
                        </a:rPr>
                        <a:t>order to receive one or more </a:t>
                      </a:r>
                      <a:r>
                        <a:rPr lang="en-US" sz="1800" b="0" i="1" u="none" strike="noStrike" cap="none" dirty="0">
                          <a:solidFill>
                            <a:schemeClr val="dk1"/>
                          </a:solidFill>
                          <a:latin typeface="Calibri"/>
                          <a:ea typeface="Calibri"/>
                          <a:cs typeface="Calibri"/>
                          <a:sym typeface="Calibri"/>
                        </a:rPr>
                        <a:t>services</a:t>
                      </a:r>
                      <a:endParaRPr dirty="0"/>
                    </a:p>
                    <a:p>
                      <a:pPr marL="457200" marR="0" lvl="1" indent="0" algn="l" rtl="0">
                        <a:lnSpc>
                          <a:spcPct val="100000"/>
                        </a:lnSpc>
                        <a:spcBef>
                          <a:spcPts val="0"/>
                        </a:spcBef>
                        <a:spcAft>
                          <a:spcPts val="0"/>
                        </a:spcAft>
                        <a:buClr>
                          <a:schemeClr val="dk1"/>
                        </a:buClr>
                        <a:buSzPts val="1800"/>
                        <a:buFont typeface="Calibri"/>
                        <a:buNone/>
                      </a:pP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Note: A customer usually represents a number of users.</a:t>
                      </a: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940" name="Google Shape;940;p65"/>
          <p:cNvGraphicFramePr/>
          <p:nvPr>
            <p:extLst>
              <p:ext uri="{D42A27DB-BD31-4B8C-83A1-F6EECF244321}">
                <p14:modId xmlns:p14="http://schemas.microsoft.com/office/powerpoint/2010/main" val="1515817975"/>
              </p:ext>
            </p:extLst>
          </p:nvPr>
        </p:nvGraphicFramePr>
        <p:xfrm>
          <a:off x="609601" y="4126899"/>
          <a:ext cx="11082527" cy="1003460"/>
        </p:xfrm>
        <a:graphic>
          <a:graphicData uri="http://schemas.openxmlformats.org/drawingml/2006/table">
            <a:tbl>
              <a:tblPr firstRow="1" firstCol="1" bandRow="1">
                <a:noFill/>
                <a:tableStyleId>{FEED5B31-8EE9-4602-9EFF-AED3B21F7FA9}</a:tableStyleId>
              </a:tblPr>
              <a:tblGrid>
                <a:gridCol w="11082527">
                  <a:extLst>
                    <a:ext uri="{9D8B030D-6E8A-4147-A177-3AD203B41FA5}">
                      <a16:colId xmlns:a16="http://schemas.microsoft.com/office/drawing/2014/main" val="20000"/>
                    </a:ext>
                  </a:extLst>
                </a:gridCol>
              </a:tblGrid>
              <a:tr h="1807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01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User: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Individual that primarily benefits from and uses a </a:t>
                      </a:r>
                      <a:r>
                        <a:rPr lang="en-US" sz="1800" b="0" i="0" u="none" strike="noStrike" cap="none" dirty="0">
                          <a:solidFill>
                            <a:schemeClr val="dk1"/>
                          </a:solidFill>
                          <a:latin typeface="Calibri"/>
                          <a:ea typeface="Calibri"/>
                          <a:cs typeface="Calibri"/>
                          <a:sym typeface="Calibri"/>
                        </a:rPr>
                        <a:t>service</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6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CRM: Requirements according to FitSM-1</a:t>
            </a:r>
            <a:endParaRPr/>
          </a:p>
        </p:txBody>
      </p:sp>
      <p:graphicFrame>
        <p:nvGraphicFramePr>
          <p:cNvPr id="946" name="Google Shape;946;p66"/>
          <p:cNvGraphicFramePr/>
          <p:nvPr/>
        </p:nvGraphicFramePr>
        <p:xfrm>
          <a:off x="1981200" y="1697038"/>
          <a:ext cx="8229600" cy="274345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PR7 Customer Relationship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PR7.1 Service customers shall be identified.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PR7.2 For each customer, there shall be a designated contact responsible for managing the relationship with them.</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PR7.3 Channels used to communicate with each customer, including mechanisms for service ordering, escalation and complaint shall be established.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PR7.4 Service reviews with customers shall be conducted at planned intervals.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PR7.5 Service complaints from customers shall be handled in a consistent manner.</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PR7.6 Customer satisfaction shall be managed.</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47" name="Google Shape;947;p6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CRM: Key concepts and </a:t>
            </a:r>
            <a:r>
              <a:rPr lang="en-US" dirty="0" err="1"/>
              <a:t>activties</a:t>
            </a:r>
            <a:endParaRPr dirty="0"/>
          </a:p>
        </p:txBody>
      </p:sp>
      <p:sp>
        <p:nvSpPr>
          <p:cNvPr id="954" name="Google Shape;954;p6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CRM is the interface to the customers (ISRM is the interface to the users).</a:t>
            </a:r>
          </a:p>
          <a:p>
            <a:pPr marL="342900" lvl="0" indent="-342900" algn="l" rtl="0">
              <a:spcBef>
                <a:spcPts val="0"/>
              </a:spcBef>
              <a:spcAft>
                <a:spcPts val="0"/>
              </a:spcAft>
              <a:buClr>
                <a:schemeClr val="dk1"/>
              </a:buClr>
              <a:buSzPts val="2800"/>
              <a:buChar char="•"/>
            </a:pPr>
            <a:r>
              <a:rPr lang="en-US" dirty="0"/>
              <a:t>A customer usually represents a number of users.</a:t>
            </a:r>
          </a:p>
          <a:p>
            <a:pPr marL="342900" lvl="0" indent="-342900" algn="l" rtl="0">
              <a:spcBef>
                <a:spcPts val="0"/>
              </a:spcBef>
              <a:spcAft>
                <a:spcPts val="0"/>
              </a:spcAft>
              <a:buClr>
                <a:schemeClr val="dk1"/>
              </a:buClr>
              <a:buSzPts val="2800"/>
              <a:buChar char="•"/>
            </a:pPr>
            <a:r>
              <a:rPr lang="en-US" dirty="0"/>
              <a:t>Key activities </a:t>
            </a:r>
          </a:p>
          <a:p>
            <a:pPr marL="800100" lvl="1">
              <a:spcBef>
                <a:spcPts val="0"/>
              </a:spcBef>
              <a:buSzPts val="2800"/>
              <a:buChar char="•"/>
            </a:pPr>
            <a:r>
              <a:rPr lang="en-US" dirty="0"/>
              <a:t>Maintaining information on customers </a:t>
            </a:r>
          </a:p>
          <a:p>
            <a:pPr marL="800100" lvl="1">
              <a:spcBef>
                <a:spcPts val="0"/>
              </a:spcBef>
              <a:buSzPts val="2800"/>
              <a:buChar char="•"/>
            </a:pPr>
            <a:r>
              <a:rPr lang="en-US" dirty="0"/>
              <a:t>Effectively communicating with customers</a:t>
            </a:r>
            <a:endParaRPr dirty="0"/>
          </a:p>
          <a:p>
            <a:pPr marL="800100" lvl="1">
              <a:spcBef>
                <a:spcPts val="560"/>
              </a:spcBef>
              <a:buSzPts val="2800"/>
              <a:buChar char="•"/>
            </a:pPr>
            <a:r>
              <a:rPr lang="en-US" dirty="0"/>
              <a:t>Performing service reviews and handle complaints</a:t>
            </a:r>
            <a:endParaRPr dirty="0"/>
          </a:p>
          <a:p>
            <a:pPr marL="800100" lvl="1">
              <a:spcBef>
                <a:spcPts val="560"/>
              </a:spcBef>
              <a:buSzPts val="2800"/>
              <a:buChar char="•"/>
            </a:pPr>
            <a:r>
              <a:rPr lang="en-US" dirty="0"/>
              <a:t>Understanding and managing customer satisfaction</a:t>
            </a:r>
            <a:endParaRPr dirty="0"/>
          </a:p>
        </p:txBody>
      </p:sp>
      <p:sp>
        <p:nvSpPr>
          <p:cNvPr id="955" name="Google Shape;955;p6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6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Supplier Relationship Management (SUPPM)</a:t>
            </a:r>
            <a:endParaRPr/>
          </a:p>
        </p:txBody>
      </p:sp>
      <p:sp>
        <p:nvSpPr>
          <p:cNvPr id="962" name="Google Shape;962;p6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963" name="Google Shape;963;p68"/>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64" name="Google Shape;964;p6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965" name="Google Shape;965;p68"/>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establish and maintain healthy relationships with internal and external suppliers and to monitor their performance</a:t>
            </a: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6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SUPPM: Important terms</a:t>
            </a:r>
            <a:endParaRPr/>
          </a:p>
        </p:txBody>
      </p:sp>
      <p:sp>
        <p:nvSpPr>
          <p:cNvPr id="972" name="Google Shape;972;p6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graphicFrame>
        <p:nvGraphicFramePr>
          <p:cNvPr id="973" name="Google Shape;973;p69"/>
          <p:cNvGraphicFramePr/>
          <p:nvPr>
            <p:extLst>
              <p:ext uri="{D42A27DB-BD31-4B8C-83A1-F6EECF244321}">
                <p14:modId xmlns:p14="http://schemas.microsoft.com/office/powerpoint/2010/main" val="2759331362"/>
              </p:ext>
            </p:extLst>
          </p:nvPr>
        </p:nvGraphicFramePr>
        <p:xfrm>
          <a:off x="1981200" y="1696598"/>
          <a:ext cx="8229600" cy="2164080"/>
        </p:xfrm>
        <a:graphic>
          <a:graphicData uri="http://schemas.openxmlformats.org/drawingml/2006/table">
            <a:tbl>
              <a:tblPr firstRow="1" firstCol="1" bandRow="1">
                <a:noFill/>
                <a:tableStyleId>{FEED5B31-8EE9-4602-9EFF-AED3B21F7FA9}</a:tableStyleId>
              </a:tblPr>
              <a:tblGrid>
                <a:gridCol w="822960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Supplier: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err="1">
                          <a:solidFill>
                            <a:schemeClr val="dk1"/>
                          </a:solidFill>
                          <a:latin typeface="Calibri"/>
                          <a:ea typeface="Calibri"/>
                          <a:cs typeface="Calibri"/>
                          <a:sym typeface="Calibri"/>
                        </a:rPr>
                        <a:t>Organisation</a:t>
                      </a:r>
                      <a:r>
                        <a:rPr lang="en-US" sz="1800" b="0" i="0" u="none" strike="noStrike" cap="none" dirty="0">
                          <a:solidFill>
                            <a:schemeClr val="dk1"/>
                          </a:solidFill>
                          <a:latin typeface="Calibri"/>
                          <a:ea typeface="Calibri"/>
                          <a:cs typeface="Calibri"/>
                          <a:sym typeface="Calibri"/>
                        </a:rPr>
                        <a:t> that provides a (supporting) service or service component(s) to the service provider, which the service provider needs to provide services to their customers / users</a:t>
                      </a:r>
                      <a:endParaRPr i="0" dirty="0"/>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Note: A supplier may be internal or external to the </a:t>
                      </a:r>
                      <a:r>
                        <a:rPr lang="en-US" sz="1800" b="0" i="1" u="none" strike="noStrike" cap="none" dirty="0" err="1">
                          <a:solidFill>
                            <a:schemeClr val="dk1"/>
                          </a:solidFill>
                          <a:latin typeface="Calibri"/>
                          <a:ea typeface="Calibri"/>
                          <a:cs typeface="Calibri"/>
                          <a:sym typeface="Calibri"/>
                        </a:rPr>
                        <a:t>organisation</a:t>
                      </a:r>
                      <a:r>
                        <a:rPr lang="en-US" sz="1800" b="0" i="1" u="none" strike="noStrike" cap="none" dirty="0">
                          <a:solidFill>
                            <a:schemeClr val="dk1"/>
                          </a:solidFill>
                          <a:latin typeface="Calibri"/>
                          <a:ea typeface="Calibri"/>
                          <a:cs typeface="Calibri"/>
                          <a:sym typeface="Calibri"/>
                        </a:rPr>
                        <a:t> of the service provider.</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Why IT service management is needed</a:t>
            </a:r>
            <a:endParaRPr/>
          </a:p>
        </p:txBody>
      </p:sp>
      <p:sp>
        <p:nvSpPr>
          <p:cNvPr id="98" name="Google Shape;98;p7"/>
          <p:cNvSpPr txBox="1">
            <a:spLocks noGrp="1"/>
          </p:cNvSpPr>
          <p:nvPr>
            <p:ph type="body" idx="1"/>
          </p:nvPr>
        </p:nvSpPr>
        <p:spPr>
          <a:xfrm>
            <a:off x="609600" y="1696598"/>
            <a:ext cx="6418263"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Why IT service management (ITSM)?</a:t>
            </a:r>
            <a:endParaRPr sz="2400" dirty="0"/>
          </a:p>
          <a:p>
            <a:pPr marL="742950" lvl="1" indent="-285750" algn="l" rtl="0">
              <a:spcBef>
                <a:spcPts val="480"/>
              </a:spcBef>
              <a:spcAft>
                <a:spcPts val="0"/>
              </a:spcAft>
              <a:buClr>
                <a:schemeClr val="dk1"/>
              </a:buClr>
              <a:buSzPts val="2400"/>
              <a:buChar char="–"/>
            </a:pPr>
            <a:r>
              <a:rPr lang="en-US" sz="2000" dirty="0"/>
              <a:t>Most IT outages stem from "people and process issues."</a:t>
            </a:r>
          </a:p>
          <a:p>
            <a:pPr marL="742950" lvl="1" indent="-285750" algn="l" rtl="0">
              <a:spcBef>
                <a:spcPts val="480"/>
              </a:spcBef>
              <a:spcAft>
                <a:spcPts val="0"/>
              </a:spcAft>
              <a:buClr>
                <a:schemeClr val="dk1"/>
              </a:buClr>
              <a:buSzPts val="2400"/>
              <a:buChar char="–"/>
            </a:pPr>
            <a:r>
              <a:rPr lang="en-US" sz="2000" dirty="0"/>
              <a:t>Outage durations depend largely on non-technical factors.</a:t>
            </a:r>
          </a:p>
          <a:p>
            <a:pPr marL="342900" lvl="0" indent="-342900" algn="l" rtl="0">
              <a:spcBef>
                <a:spcPts val="560"/>
              </a:spcBef>
              <a:spcAft>
                <a:spcPts val="0"/>
              </a:spcAft>
              <a:buClr>
                <a:schemeClr val="dk1"/>
              </a:buClr>
              <a:buSzPts val="2800"/>
              <a:buChar char="•"/>
            </a:pPr>
            <a:r>
              <a:rPr lang="en-US" sz="2400" dirty="0"/>
              <a:t>IT service management …</a:t>
            </a:r>
          </a:p>
          <a:p>
            <a:pPr marL="742950" lvl="1" indent="-285750" algn="l" rtl="0">
              <a:spcBef>
                <a:spcPts val="480"/>
              </a:spcBef>
              <a:spcAft>
                <a:spcPts val="0"/>
              </a:spcAft>
              <a:buClr>
                <a:schemeClr val="dk1"/>
              </a:buClr>
              <a:buSzPts val="2400"/>
              <a:buChar char="–"/>
            </a:pPr>
            <a:r>
              <a:rPr lang="en-US" sz="2000" dirty="0"/>
              <a:t>…aims to deliver high quality IT services that meet customer and user expectations,</a:t>
            </a:r>
          </a:p>
          <a:p>
            <a:pPr marL="742950" lvl="1" indent="-285750" algn="l" rtl="0">
              <a:spcBef>
                <a:spcPts val="480"/>
              </a:spcBef>
              <a:spcAft>
                <a:spcPts val="0"/>
              </a:spcAft>
              <a:buClr>
                <a:schemeClr val="dk1"/>
              </a:buClr>
              <a:buSzPts val="2400"/>
              <a:buChar char="–"/>
            </a:pPr>
            <a:r>
              <a:rPr lang="en-US" sz="2000" dirty="0"/>
              <a:t>…and achieves this through the definition, establishment, and maintenance of service management processes.</a:t>
            </a:r>
            <a:endParaRPr sz="2000" dirty="0"/>
          </a:p>
        </p:txBody>
      </p:sp>
      <p:sp>
        <p:nvSpPr>
          <p:cNvPr id="99" name="Google Shape;99;p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00" name="Google Shape;100;p7" descr="process-issues-gartner-2010.png"/>
          <p:cNvPicPr preferRelativeResize="0"/>
          <p:nvPr/>
        </p:nvPicPr>
        <p:blipFill rotWithShape="1">
          <a:blip r:embed="rId3">
            <a:alphaModFix/>
          </a:blip>
          <a:srcRect/>
          <a:stretch/>
        </p:blipFill>
        <p:spPr>
          <a:xfrm>
            <a:off x="7027863" y="1666875"/>
            <a:ext cx="3632200" cy="3524250"/>
          </a:xfrm>
          <a:prstGeom prst="rect">
            <a:avLst/>
          </a:prstGeom>
          <a:noFill/>
          <a:ln>
            <a:noFill/>
          </a:ln>
        </p:spPr>
      </p:pic>
      <p:sp>
        <p:nvSpPr>
          <p:cNvPr id="101" name="Google Shape;101;p7"/>
          <p:cNvSpPr/>
          <p:nvPr/>
        </p:nvSpPr>
        <p:spPr>
          <a:xfrm>
            <a:off x="6935788" y="5254628"/>
            <a:ext cx="3797300" cy="310595"/>
          </a:xfrm>
          <a:prstGeom prst="rect">
            <a:avLst/>
          </a:prstGeom>
          <a:noFill/>
          <a:ln>
            <a:noFill/>
          </a:ln>
        </p:spPr>
        <p:txBody>
          <a:bodyPr spcFirstLastPara="1" wrap="square" lIns="0" tIns="0" rIns="57775" bIns="0" anchor="t" anchorCtr="0">
            <a:noAutofit/>
          </a:bodyPr>
          <a:lstStyle/>
          <a:p>
            <a:pPr marL="57150" marR="0" lvl="0" indent="0" algn="ctr" rtl="0">
              <a:spcBef>
                <a:spcPts val="0"/>
              </a:spcBef>
              <a:spcAft>
                <a:spcPts val="0"/>
              </a:spcAft>
              <a:buNone/>
            </a:pPr>
            <a:r>
              <a:rPr lang="en-US" sz="1600" dirty="0">
                <a:solidFill>
                  <a:schemeClr val="dk1"/>
                </a:solidFill>
                <a:latin typeface="Calibri"/>
                <a:ea typeface="Calibri"/>
                <a:cs typeface="Calibri"/>
                <a:sym typeface="Calibri"/>
              </a:rPr>
              <a:t>Reasons for service outages</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7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SUPPM: Requirements according to FitSM-1</a:t>
            </a:r>
            <a:endParaRPr/>
          </a:p>
        </p:txBody>
      </p:sp>
      <p:sp>
        <p:nvSpPr>
          <p:cNvPr id="979" name="Google Shape;979;p7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graphicFrame>
        <p:nvGraphicFramePr>
          <p:cNvPr id="980" name="Google Shape;980;p70"/>
          <p:cNvGraphicFramePr/>
          <p:nvPr/>
        </p:nvGraphicFramePr>
        <p:xfrm>
          <a:off x="1981200" y="1697038"/>
          <a:ext cx="8229600" cy="2182622"/>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PR8 Supplier Relationship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PR8.1 Internal and external suppliers shall be identified.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PR8.2 For each supplier, there shall be a designated contact responsible for managing the relationship with them.</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PR8.3 Channels used to communicate with each supplier, including escalation mechanisms, shall be established.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PR8.4 Suppliers shall be evaluated at planned intervals.</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SUPPM: Key concepts and </a:t>
            </a:r>
            <a:r>
              <a:rPr lang="en-US" dirty="0" err="1"/>
              <a:t>activties</a:t>
            </a:r>
            <a:endParaRPr dirty="0"/>
          </a:p>
        </p:txBody>
      </p:sp>
      <p:sp>
        <p:nvSpPr>
          <p:cNvPr id="987" name="Google Shape;987;p7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Suppliers need to be managed, especially if they deliver service components</a:t>
            </a:r>
          </a:p>
          <a:p>
            <a:pPr marL="342900" lvl="0" indent="-342900" algn="l" rtl="0">
              <a:spcBef>
                <a:spcPts val="0"/>
              </a:spcBef>
              <a:spcAft>
                <a:spcPts val="0"/>
              </a:spcAft>
              <a:buClr>
                <a:schemeClr val="dk1"/>
              </a:buClr>
              <a:buSzPts val="2800"/>
              <a:buChar char="•"/>
            </a:pPr>
            <a:r>
              <a:rPr lang="en-US" dirty="0"/>
              <a:t>Key activities</a:t>
            </a:r>
          </a:p>
          <a:p>
            <a:pPr marL="800100" lvl="1">
              <a:spcBef>
                <a:spcPts val="0"/>
              </a:spcBef>
              <a:buSzPts val="2800"/>
              <a:buChar char="•"/>
            </a:pPr>
            <a:r>
              <a:rPr lang="en-US" dirty="0"/>
              <a:t>Maintaining information on suppliers</a:t>
            </a:r>
            <a:endParaRPr dirty="0"/>
          </a:p>
          <a:p>
            <a:pPr marL="800100" lvl="1">
              <a:spcBef>
                <a:spcPts val="560"/>
              </a:spcBef>
              <a:buSzPts val="2800"/>
              <a:buChar char="•"/>
            </a:pPr>
            <a:r>
              <a:rPr lang="en-US" dirty="0"/>
              <a:t>Effectively communicating with suppliers</a:t>
            </a:r>
            <a:endParaRPr dirty="0"/>
          </a:p>
          <a:p>
            <a:pPr marL="800100" lvl="1">
              <a:spcBef>
                <a:spcPts val="560"/>
              </a:spcBef>
              <a:buSzPts val="2800"/>
              <a:buChar char="•"/>
            </a:pPr>
            <a:r>
              <a:rPr lang="en-US" dirty="0"/>
              <a:t>Monitoring supplier performance</a:t>
            </a:r>
            <a:endParaRPr dirty="0"/>
          </a:p>
        </p:txBody>
      </p:sp>
      <p:sp>
        <p:nvSpPr>
          <p:cNvPr id="988" name="Google Shape;988;p7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72"/>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Incident &amp; Service Request Management (ISRM)</a:t>
            </a:r>
            <a:endParaRPr/>
          </a:p>
        </p:txBody>
      </p:sp>
      <p:sp>
        <p:nvSpPr>
          <p:cNvPr id="995" name="Google Shape;995;p7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
        <p:nvSpPr>
          <p:cNvPr id="996" name="Google Shape;996;p72"/>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97" name="Google Shape;997;p72"/>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998" name="Google Shape;998;p72"/>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To restore agreed service operation after the occurrence of an incident and to respond to user service requests</a:t>
            </a:r>
            <a:endParaRPr sz="1800" dirty="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7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Important terms</a:t>
            </a:r>
            <a:endParaRPr/>
          </a:p>
        </p:txBody>
      </p:sp>
      <p:sp>
        <p:nvSpPr>
          <p:cNvPr id="1005" name="Google Shape;1005;p7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graphicFrame>
        <p:nvGraphicFramePr>
          <p:cNvPr id="1006" name="Google Shape;1006;p73"/>
          <p:cNvGraphicFramePr/>
          <p:nvPr>
            <p:extLst>
              <p:ext uri="{D42A27DB-BD31-4B8C-83A1-F6EECF244321}">
                <p14:modId xmlns:p14="http://schemas.microsoft.com/office/powerpoint/2010/main" val="239550779"/>
              </p:ext>
            </p:extLst>
          </p:nvPr>
        </p:nvGraphicFramePr>
        <p:xfrm>
          <a:off x="512064" y="1891671"/>
          <a:ext cx="10948416" cy="1341120"/>
        </p:xfrm>
        <a:graphic>
          <a:graphicData uri="http://schemas.openxmlformats.org/drawingml/2006/table">
            <a:tbl>
              <a:tblPr firstRow="1" firstCol="1" bandRow="1">
                <a:noFill/>
                <a:tableStyleId>{FEED5B31-8EE9-4602-9EFF-AED3B21F7FA9}</a:tableStyleId>
              </a:tblPr>
              <a:tblGrid>
                <a:gridCol w="10948416">
                  <a:extLst>
                    <a:ext uri="{9D8B030D-6E8A-4147-A177-3AD203B41FA5}">
                      <a16:colId xmlns:a16="http://schemas.microsoft.com/office/drawing/2014/main" val="20000"/>
                    </a:ext>
                  </a:extLst>
                </a:gridCol>
              </a:tblGrid>
              <a:tr h="1665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673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Incident:</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Unplanned disruption of operation in a service or service component, or degradation of service quality versus the expected or agreed service level or operational level according to service level agreements (SLAs), operational level agreements (OLAs) and underpinning agreements (UAs) with suppliers</a:t>
                      </a:r>
                      <a:endParaRPr sz="180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007" name="Google Shape;1007;p73"/>
          <p:cNvGraphicFramePr/>
          <p:nvPr>
            <p:extLst>
              <p:ext uri="{D42A27DB-BD31-4B8C-83A1-F6EECF244321}">
                <p14:modId xmlns:p14="http://schemas.microsoft.com/office/powerpoint/2010/main" val="1295686568"/>
              </p:ext>
            </p:extLst>
          </p:nvPr>
        </p:nvGraphicFramePr>
        <p:xfrm>
          <a:off x="512064" y="3918554"/>
          <a:ext cx="10948416" cy="1341120"/>
        </p:xfrm>
        <a:graphic>
          <a:graphicData uri="http://schemas.openxmlformats.org/drawingml/2006/table">
            <a:tbl>
              <a:tblPr firstRow="1" firstCol="1" bandRow="1">
                <a:noFill/>
                <a:tableStyleId>{FEED5B31-8EE9-4602-9EFF-AED3B21F7FA9}</a:tableStyleId>
              </a:tblPr>
              <a:tblGrid>
                <a:gridCol w="10948416">
                  <a:extLst>
                    <a:ext uri="{9D8B030D-6E8A-4147-A177-3AD203B41FA5}">
                      <a16:colId xmlns:a16="http://schemas.microsoft.com/office/drawing/2014/main" val="20000"/>
                    </a:ext>
                  </a:extLst>
                </a:gridCol>
              </a:tblGrid>
              <a:tr h="195275">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1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request:</a:t>
                      </a:r>
                      <a:endParaRPr dirty="0"/>
                    </a:p>
                    <a:p>
                      <a:pPr marL="457200" marR="0" lvl="1" indent="0" algn="l" rtl="0">
                        <a:spcBef>
                          <a:spcPts val="0"/>
                        </a:spcBef>
                        <a:spcAft>
                          <a:spcPts val="0"/>
                        </a:spcAft>
                        <a:buNone/>
                      </a:pPr>
                      <a:r>
                        <a:rPr lang="en-US" sz="1800" b="0" u="none" strike="noStrike" cap="none" dirty="0">
                          <a:solidFill>
                            <a:schemeClr val="dk1"/>
                          </a:solidFill>
                          <a:latin typeface="Calibri"/>
                          <a:ea typeface="Calibri"/>
                          <a:cs typeface="Calibri"/>
                          <a:sym typeface="Calibri"/>
                        </a:rPr>
                        <a:t>User request for information, advice, access to a service or a change</a:t>
                      </a:r>
                    </a:p>
                    <a:p>
                      <a:pPr marL="457200" marR="0" lvl="1" indent="0" algn="l" rtl="0">
                        <a:spcBef>
                          <a:spcPts val="0"/>
                        </a:spcBef>
                        <a:spcAft>
                          <a:spcPts val="0"/>
                        </a:spcAft>
                        <a:buNone/>
                      </a:pPr>
                      <a:endParaRPr sz="1800" b="0" i="1"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Note: Service requests are often handled by the same process and tools as incidents.</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7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Requirements according to FitSM-1</a:t>
            </a:r>
            <a:endParaRPr/>
          </a:p>
        </p:txBody>
      </p:sp>
      <p:graphicFrame>
        <p:nvGraphicFramePr>
          <p:cNvPr id="1014" name="Google Shape;1014;p74"/>
          <p:cNvGraphicFramePr/>
          <p:nvPr/>
        </p:nvGraphicFramePr>
        <p:xfrm>
          <a:off x="1981200" y="1697038"/>
          <a:ext cx="8229600" cy="3584702"/>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PR9 Incident &amp; Service Request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PR9.1 All incidents and service requests shall be registered, classified and prioritized in a consistent manner, taking into account service targets from SLAs.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PR9.2 Incidents shall be resolved and service requests fulfilled, taking into consideration information from SLAs and on known errors, as relevant.</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PR9.3 Functional and hierarchical escalation of incidents and service requests shall be carried out in a consistent manner.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PR9.4 Customers and users shall be kept informed of the progress of incidents and service requests, as appropriate.</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PR9.5 Closure of incidents and service requests shall be carried out in a consistent manner.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PR9.6 Major incidents shall be identified based on defined criteria, and handled in a consistent manner.</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15" name="Google Shape;1015;p7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7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Key concepts – Exemplary workflow</a:t>
            </a:r>
            <a:endParaRPr/>
          </a:p>
        </p:txBody>
      </p:sp>
      <p:grpSp>
        <p:nvGrpSpPr>
          <p:cNvPr id="1022" name="Google Shape;1022;p75"/>
          <p:cNvGrpSpPr/>
          <p:nvPr/>
        </p:nvGrpSpPr>
        <p:grpSpPr>
          <a:xfrm>
            <a:off x="3960390" y="2576683"/>
            <a:ext cx="2650757" cy="576000"/>
            <a:chOff x="0" y="0"/>
            <a:chExt cx="2193" cy="384"/>
          </a:xfrm>
        </p:grpSpPr>
        <p:sp>
          <p:nvSpPr>
            <p:cNvPr id="1023" name="Google Shape;1023;p75"/>
            <p:cNvSpPr/>
            <p:nvPr/>
          </p:nvSpPr>
          <p:spPr>
            <a:xfrm>
              <a:off x="0" y="0"/>
              <a:ext cx="2193" cy="384"/>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Classifying</a:t>
              </a:r>
              <a:endParaRPr sz="1600" dirty="0">
                <a:solidFill>
                  <a:schemeClr val="lt1"/>
                </a:solidFill>
                <a:latin typeface="Calibri"/>
                <a:ea typeface="Calibri"/>
                <a:cs typeface="Calibri"/>
                <a:sym typeface="Calibri"/>
              </a:endParaRPr>
            </a:p>
          </p:txBody>
        </p:sp>
        <p:sp>
          <p:nvSpPr>
            <p:cNvPr id="1024" name="Google Shape;1024;p75"/>
            <p:cNvSpPr/>
            <p:nvPr/>
          </p:nvSpPr>
          <p:spPr>
            <a:xfrm>
              <a:off x="815" y="123"/>
              <a:ext cx="603" cy="16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endParaRPr sz="1600" dirty="0"/>
            </a:p>
          </p:txBody>
        </p:sp>
      </p:grpSp>
      <p:cxnSp>
        <p:nvCxnSpPr>
          <p:cNvPr id="1025" name="Google Shape;1025;p75"/>
          <p:cNvCxnSpPr/>
          <p:nvPr/>
        </p:nvCxnSpPr>
        <p:spPr>
          <a:xfrm>
            <a:off x="5290599" y="3775980"/>
            <a:ext cx="0" cy="412500"/>
          </a:xfrm>
          <a:prstGeom prst="straightConnector1">
            <a:avLst/>
          </a:prstGeom>
          <a:noFill/>
          <a:ln w="25400" cap="flat" cmpd="sng">
            <a:solidFill>
              <a:schemeClr val="dk1"/>
            </a:solidFill>
            <a:prstDash val="solid"/>
            <a:round/>
            <a:headEnd type="none" w="med" len="med"/>
            <a:tailEnd type="triangle" w="med" len="med"/>
          </a:ln>
        </p:spPr>
      </p:cxnSp>
      <p:sp>
        <p:nvSpPr>
          <p:cNvPr id="1027" name="Google Shape;1027;p75"/>
          <p:cNvSpPr/>
          <p:nvPr/>
        </p:nvSpPr>
        <p:spPr>
          <a:xfrm>
            <a:off x="3960994" y="1769104"/>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Registering</a:t>
            </a:r>
            <a:endParaRPr sz="1600" dirty="0">
              <a:solidFill>
                <a:schemeClr val="lt1"/>
              </a:solidFill>
              <a:latin typeface="Calibri"/>
              <a:ea typeface="Calibri"/>
              <a:cs typeface="Calibri"/>
              <a:sym typeface="Calibri"/>
            </a:endParaRPr>
          </a:p>
        </p:txBody>
      </p:sp>
      <p:sp>
        <p:nvSpPr>
          <p:cNvPr id="1030" name="Google Shape;1030;p75"/>
          <p:cNvSpPr/>
          <p:nvPr/>
        </p:nvSpPr>
        <p:spPr>
          <a:xfrm>
            <a:off x="3960390" y="4188864"/>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Analyzing / Evaluating</a:t>
            </a:r>
            <a:endParaRPr lang="en-US" sz="1600" dirty="0"/>
          </a:p>
        </p:txBody>
      </p:sp>
      <p:cxnSp>
        <p:nvCxnSpPr>
          <p:cNvPr id="1032" name="Google Shape;1032;p75"/>
          <p:cNvCxnSpPr>
            <a:cxnSpLocks/>
            <a:stCxn id="1027" idx="2"/>
          </p:cNvCxnSpPr>
          <p:nvPr/>
        </p:nvCxnSpPr>
        <p:spPr>
          <a:xfrm>
            <a:off x="5285769" y="2345104"/>
            <a:ext cx="4842" cy="222534"/>
          </a:xfrm>
          <a:prstGeom prst="straightConnector1">
            <a:avLst/>
          </a:prstGeom>
          <a:noFill/>
          <a:ln w="25400" cap="flat" cmpd="sng">
            <a:solidFill>
              <a:schemeClr val="dk1"/>
            </a:solidFill>
            <a:prstDash val="solid"/>
            <a:round/>
            <a:headEnd type="none" w="med" len="med"/>
            <a:tailEnd type="triangle" w="med" len="med"/>
          </a:ln>
        </p:spPr>
      </p:cxnSp>
      <p:sp>
        <p:nvSpPr>
          <p:cNvPr id="1034" name="Google Shape;1034;p75"/>
          <p:cNvSpPr/>
          <p:nvPr/>
        </p:nvSpPr>
        <p:spPr>
          <a:xfrm>
            <a:off x="3960994" y="3391116"/>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Prioritizing</a:t>
            </a:r>
            <a:endParaRPr lang="en-US" sz="1600" dirty="0"/>
          </a:p>
        </p:txBody>
      </p:sp>
      <p:sp>
        <p:nvSpPr>
          <p:cNvPr id="1037" name="Google Shape;1037;p75"/>
          <p:cNvSpPr/>
          <p:nvPr/>
        </p:nvSpPr>
        <p:spPr>
          <a:xfrm>
            <a:off x="3960390" y="5160478"/>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Resolving / Fulfilling</a:t>
            </a:r>
            <a:endParaRPr lang="en-US" sz="1600" dirty="0"/>
          </a:p>
        </p:txBody>
      </p:sp>
      <p:sp>
        <p:nvSpPr>
          <p:cNvPr id="1040" name="Google Shape;1040;p75"/>
          <p:cNvSpPr/>
          <p:nvPr/>
        </p:nvSpPr>
        <p:spPr>
          <a:xfrm>
            <a:off x="3960994" y="6121120"/>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Closing</a:t>
            </a:r>
            <a:endParaRPr sz="1600" dirty="0">
              <a:solidFill>
                <a:schemeClr val="lt1"/>
              </a:solidFill>
              <a:latin typeface="Calibri"/>
              <a:ea typeface="Calibri"/>
              <a:cs typeface="Calibri"/>
              <a:sym typeface="Calibri"/>
            </a:endParaRPr>
          </a:p>
        </p:txBody>
      </p:sp>
      <p:cxnSp>
        <p:nvCxnSpPr>
          <p:cNvPr id="1042" name="Google Shape;1042;p75"/>
          <p:cNvCxnSpPr>
            <a:cxnSpLocks/>
            <a:stCxn id="1037" idx="2"/>
          </p:cNvCxnSpPr>
          <p:nvPr/>
        </p:nvCxnSpPr>
        <p:spPr>
          <a:xfrm>
            <a:off x="5285769" y="5736478"/>
            <a:ext cx="4845" cy="382495"/>
          </a:xfrm>
          <a:prstGeom prst="straightConnector1">
            <a:avLst/>
          </a:prstGeom>
          <a:noFill/>
          <a:ln w="25400" cap="flat" cmpd="sng">
            <a:solidFill>
              <a:schemeClr val="dk1"/>
            </a:solidFill>
            <a:prstDash val="solid"/>
            <a:round/>
            <a:headEnd type="none" w="med" len="med"/>
            <a:tailEnd type="triangle" w="med" len="med"/>
          </a:ln>
        </p:spPr>
      </p:cxnSp>
      <p:cxnSp>
        <p:nvCxnSpPr>
          <p:cNvPr id="1043" name="Google Shape;1043;p75"/>
          <p:cNvCxnSpPr/>
          <p:nvPr/>
        </p:nvCxnSpPr>
        <p:spPr>
          <a:xfrm rot="10800000" flipH="1">
            <a:off x="3473871" y="1991820"/>
            <a:ext cx="483000" cy="9300"/>
          </a:xfrm>
          <a:prstGeom prst="straightConnector1">
            <a:avLst/>
          </a:prstGeom>
          <a:noFill/>
          <a:ln w="25400" cap="flat" cmpd="sng">
            <a:solidFill>
              <a:schemeClr val="dk1"/>
            </a:solidFill>
            <a:prstDash val="solid"/>
            <a:round/>
            <a:headEnd type="none" w="med" len="med"/>
            <a:tailEnd type="triangle" w="med" len="med"/>
          </a:ln>
        </p:spPr>
      </p:cxnSp>
      <p:sp>
        <p:nvSpPr>
          <p:cNvPr id="1044" name="Google Shape;1044;p75"/>
          <p:cNvSpPr/>
          <p:nvPr/>
        </p:nvSpPr>
        <p:spPr>
          <a:xfrm>
            <a:off x="7800162" y="3892449"/>
            <a:ext cx="2026134" cy="1031454"/>
          </a:xfrm>
          <a:custGeom>
            <a:avLst/>
            <a:gdLst/>
            <a:ahLst/>
            <a:cxnLst/>
            <a:rect l="l" t="t" r="r" b="b"/>
            <a:pathLst>
              <a:path w="21600" h="21600" extrusionOk="0">
                <a:moveTo>
                  <a:pt x="10800" y="0"/>
                </a:moveTo>
                <a:lnTo>
                  <a:pt x="0" y="10800"/>
                </a:lnTo>
                <a:lnTo>
                  <a:pt x="10800" y="21600"/>
                </a:lnTo>
                <a:lnTo>
                  <a:pt x="21600" y="10800"/>
                </a:lnTo>
                <a:close/>
                <a:moveTo>
                  <a:pt x="10800" y="0"/>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045" name="Google Shape;1045;p75"/>
          <p:cNvSpPr/>
          <p:nvPr/>
        </p:nvSpPr>
        <p:spPr>
          <a:xfrm>
            <a:off x="8223662" y="4197742"/>
            <a:ext cx="1222614" cy="43088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dk1"/>
                </a:solidFill>
                <a:latin typeface="Calibri"/>
                <a:ea typeface="Calibri"/>
                <a:cs typeface="Calibri"/>
                <a:sym typeface="Calibri"/>
              </a:rPr>
              <a:t>Escalation</a:t>
            </a:r>
            <a:endParaRPr dirty="0"/>
          </a:p>
          <a:p>
            <a:pPr marL="0" marR="0" lvl="0" indent="0" algn="ctr" rtl="0">
              <a:spcBef>
                <a:spcPts val="0"/>
              </a:spcBef>
              <a:spcAft>
                <a:spcPts val="0"/>
              </a:spcAft>
              <a:buNone/>
            </a:pPr>
            <a:r>
              <a:rPr lang="en-US" dirty="0">
                <a:solidFill>
                  <a:schemeClr val="dk1"/>
                </a:solidFill>
                <a:latin typeface="Calibri"/>
                <a:ea typeface="Calibri"/>
                <a:cs typeface="Calibri"/>
                <a:sym typeface="Calibri"/>
              </a:rPr>
              <a:t>required?</a:t>
            </a:r>
            <a:endParaRPr dirty="0"/>
          </a:p>
        </p:txBody>
      </p:sp>
      <p:sp>
        <p:nvSpPr>
          <p:cNvPr id="1046" name="Google Shape;1046;p75"/>
          <p:cNvSpPr/>
          <p:nvPr/>
        </p:nvSpPr>
        <p:spPr>
          <a:xfrm>
            <a:off x="8343440" y="5011816"/>
            <a:ext cx="1363055" cy="24840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No</a:t>
            </a:r>
            <a:endParaRPr sz="1600"/>
          </a:p>
        </p:txBody>
      </p:sp>
      <p:sp>
        <p:nvSpPr>
          <p:cNvPr id="1047" name="Google Shape;1047;p75"/>
          <p:cNvSpPr/>
          <p:nvPr/>
        </p:nvSpPr>
        <p:spPr>
          <a:xfrm>
            <a:off x="8867168" y="3547803"/>
            <a:ext cx="1135070" cy="2462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Yes</a:t>
            </a:r>
            <a:endParaRPr sz="1600"/>
          </a:p>
        </p:txBody>
      </p:sp>
      <p:sp>
        <p:nvSpPr>
          <p:cNvPr id="1048" name="Google Shape;1048;p75"/>
          <p:cNvSpPr/>
          <p:nvPr/>
        </p:nvSpPr>
        <p:spPr>
          <a:xfrm>
            <a:off x="3720155" y="6313520"/>
            <a:ext cx="65" cy="246221"/>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cxnSp>
        <p:nvCxnSpPr>
          <p:cNvPr id="1049" name="Google Shape;1049;p75"/>
          <p:cNvCxnSpPr>
            <a:endCxn id="1050" idx="2"/>
          </p:cNvCxnSpPr>
          <p:nvPr/>
        </p:nvCxnSpPr>
        <p:spPr>
          <a:xfrm rot="5400000" flipH="1" flipV="1">
            <a:off x="8637107" y="3716492"/>
            <a:ext cx="351630" cy="600"/>
          </a:xfrm>
          <a:prstGeom prst="bentConnector3">
            <a:avLst>
              <a:gd name="adj1" fmla="val 50000"/>
            </a:avLst>
          </a:prstGeom>
          <a:noFill/>
          <a:ln w="25400" cap="flat" cmpd="sng">
            <a:solidFill>
              <a:schemeClr val="dk1"/>
            </a:solidFill>
            <a:prstDash val="solid"/>
            <a:round/>
            <a:headEnd type="none" w="sm" len="sm"/>
            <a:tailEnd type="triangle" w="med" len="med"/>
          </a:ln>
        </p:spPr>
      </p:cxnSp>
      <p:cxnSp>
        <p:nvCxnSpPr>
          <p:cNvPr id="1051" name="Google Shape;1051;p75"/>
          <p:cNvCxnSpPr>
            <a:endCxn id="1037" idx="3"/>
          </p:cNvCxnSpPr>
          <p:nvPr/>
        </p:nvCxnSpPr>
        <p:spPr>
          <a:xfrm rot="10800000" flipV="1">
            <a:off x="6611148" y="4935186"/>
            <a:ext cx="2202007" cy="513291"/>
          </a:xfrm>
          <a:prstGeom prst="bentConnector3">
            <a:avLst>
              <a:gd name="adj1" fmla="val 50000"/>
            </a:avLst>
          </a:prstGeom>
          <a:noFill/>
          <a:ln w="25400" cap="flat" cmpd="sng">
            <a:solidFill>
              <a:schemeClr val="dk1"/>
            </a:solidFill>
            <a:prstDash val="solid"/>
            <a:round/>
            <a:headEnd type="none" w="sm" len="sm"/>
            <a:tailEnd type="triangle" w="med" len="med"/>
          </a:ln>
        </p:spPr>
      </p:cxnSp>
      <p:sp>
        <p:nvSpPr>
          <p:cNvPr id="1050" name="Google Shape;1050;p75"/>
          <p:cNvSpPr/>
          <p:nvPr/>
        </p:nvSpPr>
        <p:spPr>
          <a:xfrm>
            <a:off x="7487843" y="2964977"/>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Escalating</a:t>
            </a:r>
            <a:endParaRPr lang="en-US" sz="1600" dirty="0"/>
          </a:p>
        </p:txBody>
      </p:sp>
      <p:cxnSp>
        <p:nvCxnSpPr>
          <p:cNvPr id="1054" name="Google Shape;1054;p75"/>
          <p:cNvCxnSpPr>
            <a:stCxn id="1050" idx="0"/>
          </p:cNvCxnSpPr>
          <p:nvPr/>
        </p:nvCxnSpPr>
        <p:spPr>
          <a:xfrm rot="16200000" flipH="1" flipV="1">
            <a:off x="7067673" y="2515725"/>
            <a:ext cx="1296298" cy="2194801"/>
          </a:xfrm>
          <a:prstGeom prst="bentConnector4">
            <a:avLst>
              <a:gd name="adj1" fmla="val -17635"/>
              <a:gd name="adj2" fmla="val 80194"/>
            </a:avLst>
          </a:prstGeom>
          <a:noFill/>
          <a:ln w="25400" cap="flat" cmpd="sng">
            <a:solidFill>
              <a:schemeClr val="dk1"/>
            </a:solidFill>
            <a:prstDash val="solid"/>
            <a:round/>
            <a:headEnd type="none" w="sm" len="sm"/>
            <a:tailEnd type="triangle" w="med" len="med"/>
          </a:ln>
        </p:spPr>
      </p:cxnSp>
      <p:sp>
        <p:nvSpPr>
          <p:cNvPr id="1055" name="Google Shape;1055;p7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cxnSp>
        <p:nvCxnSpPr>
          <p:cNvPr id="1056" name="Google Shape;1056;p75"/>
          <p:cNvCxnSpPr>
            <a:cxnSpLocks/>
            <a:stCxn id="1023" idx="2"/>
          </p:cNvCxnSpPr>
          <p:nvPr/>
        </p:nvCxnSpPr>
        <p:spPr>
          <a:xfrm>
            <a:off x="5285769" y="3152683"/>
            <a:ext cx="4830" cy="250830"/>
          </a:xfrm>
          <a:prstGeom prst="straightConnector1">
            <a:avLst/>
          </a:prstGeom>
          <a:noFill/>
          <a:ln w="25400" cap="flat" cmpd="sng">
            <a:solidFill>
              <a:schemeClr val="dk1"/>
            </a:solidFill>
            <a:prstDash val="solid"/>
            <a:round/>
            <a:headEnd type="none" w="med" len="med"/>
            <a:tailEnd type="triangle" w="med" len="med"/>
          </a:ln>
        </p:spPr>
      </p:cxnSp>
      <p:sp>
        <p:nvSpPr>
          <p:cNvPr id="1057" name="Google Shape;1057;p75"/>
          <p:cNvSpPr/>
          <p:nvPr/>
        </p:nvSpPr>
        <p:spPr>
          <a:xfrm>
            <a:off x="1912475" y="1651375"/>
            <a:ext cx="1683000" cy="1272600"/>
          </a:xfrm>
          <a:prstGeom prst="foldedCorner">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Incident notification / </a:t>
            </a:r>
            <a:br>
              <a:rPr lang="en-US" sz="1600">
                <a:solidFill>
                  <a:schemeClr val="lt1"/>
                </a:solidFill>
                <a:latin typeface="Calibri"/>
                <a:ea typeface="Calibri"/>
                <a:cs typeface="Calibri"/>
                <a:sym typeface="Calibri"/>
              </a:rPr>
            </a:br>
            <a:r>
              <a:rPr lang="en-US" sz="1600">
                <a:solidFill>
                  <a:schemeClr val="lt1"/>
                </a:solidFill>
                <a:latin typeface="Calibri"/>
                <a:ea typeface="Calibri"/>
                <a:cs typeface="Calibri"/>
                <a:sym typeface="Calibri"/>
              </a:rPr>
              <a:t>Service Request</a:t>
            </a:r>
            <a:endParaRPr sz="1600"/>
          </a:p>
        </p:txBody>
      </p:sp>
      <p:cxnSp>
        <p:nvCxnSpPr>
          <p:cNvPr id="1058" name="Google Shape;1058;p75"/>
          <p:cNvCxnSpPr/>
          <p:nvPr/>
        </p:nvCxnSpPr>
        <p:spPr>
          <a:xfrm>
            <a:off x="6610545" y="4413186"/>
            <a:ext cx="1182300" cy="0"/>
          </a:xfrm>
          <a:prstGeom prst="straightConnector1">
            <a:avLst/>
          </a:prstGeom>
          <a:noFill/>
          <a:ln w="25400" cap="flat" cmpd="sng">
            <a:solidFill>
              <a:schemeClr val="dk1"/>
            </a:solidFill>
            <a:prstDash val="solid"/>
            <a:round/>
            <a:headEnd type="none" w="med" len="med"/>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7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Key concepts – Service request or incident?</a:t>
            </a:r>
            <a:endParaRPr/>
          </a:p>
        </p:txBody>
      </p:sp>
      <p:sp>
        <p:nvSpPr>
          <p:cNvPr id="1065" name="Google Shape;1065;p7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grpSp>
        <p:nvGrpSpPr>
          <p:cNvPr id="1066" name="Google Shape;1066;p76"/>
          <p:cNvGrpSpPr/>
          <p:nvPr/>
        </p:nvGrpSpPr>
        <p:grpSpPr>
          <a:xfrm>
            <a:off x="2934894" y="1682973"/>
            <a:ext cx="2312789" cy="1375172"/>
            <a:chOff x="0" y="0"/>
            <a:chExt cx="2072" cy="1528"/>
          </a:xfrm>
        </p:grpSpPr>
        <p:sp>
          <p:nvSpPr>
            <p:cNvPr id="1067" name="Google Shape;1067;p76"/>
            <p:cNvSpPr/>
            <p:nvPr/>
          </p:nvSpPr>
          <p:spPr>
            <a:xfrm>
              <a:off x="1" y="0"/>
              <a:ext cx="2066" cy="1528"/>
            </a:xfrm>
            <a:custGeom>
              <a:avLst/>
              <a:gdLst/>
              <a:ahLst/>
              <a:cxnLst/>
              <a:rect l="l" t="t" r="r" b="b"/>
              <a:pathLst>
                <a:path w="21600" h="21600" extrusionOk="0">
                  <a:moveTo>
                    <a:pt x="15" y="0"/>
                  </a:moveTo>
                  <a:lnTo>
                    <a:pt x="15" y="9037"/>
                  </a:lnTo>
                  <a:lnTo>
                    <a:pt x="15" y="12910"/>
                  </a:lnTo>
                  <a:lnTo>
                    <a:pt x="15" y="15492"/>
                  </a:lnTo>
                  <a:lnTo>
                    <a:pt x="3612" y="15492"/>
                  </a:lnTo>
                  <a:lnTo>
                    <a:pt x="0" y="21600"/>
                  </a:lnTo>
                  <a:lnTo>
                    <a:pt x="9009" y="15492"/>
                  </a:lnTo>
                  <a:lnTo>
                    <a:pt x="21600" y="15492"/>
                  </a:lnTo>
                  <a:lnTo>
                    <a:pt x="21600" y="12910"/>
                  </a:lnTo>
                  <a:lnTo>
                    <a:pt x="21600" y="9037"/>
                  </a:lnTo>
                  <a:lnTo>
                    <a:pt x="21600" y="0"/>
                  </a:lnTo>
                  <a:lnTo>
                    <a:pt x="9009" y="0"/>
                  </a:lnTo>
                  <a:lnTo>
                    <a:pt x="3612" y="0"/>
                  </a:lnTo>
                  <a:close/>
                  <a:moveTo>
                    <a:pt x="15"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68" name="Google Shape;1068;p76"/>
            <p:cNvSpPr/>
            <p:nvPr/>
          </p:nvSpPr>
          <p:spPr>
            <a:xfrm>
              <a:off x="0" y="83"/>
              <a:ext cx="2072" cy="9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The capacity of the hard disk drive in my notebook is insufficient!</a:t>
              </a:r>
              <a:endParaRPr sz="1200"/>
            </a:p>
          </p:txBody>
        </p:sp>
      </p:grpSp>
      <p:sp>
        <p:nvSpPr>
          <p:cNvPr id="1069" name="Google Shape;1069;p76"/>
          <p:cNvSpPr/>
          <p:nvPr/>
        </p:nvSpPr>
        <p:spPr>
          <a:xfrm>
            <a:off x="3280919" y="4724648"/>
            <a:ext cx="2649885" cy="858366"/>
          </a:xfrm>
          <a:custGeom>
            <a:avLst/>
            <a:gdLst/>
            <a:ahLst/>
            <a:cxnLst/>
            <a:rect l="l" t="t" r="r" b="b"/>
            <a:pathLst>
              <a:path w="21600" h="21600" extrusionOk="0">
                <a:moveTo>
                  <a:pt x="4582" y="3513"/>
                </a:moveTo>
                <a:lnTo>
                  <a:pt x="4582" y="6528"/>
                </a:lnTo>
                <a:lnTo>
                  <a:pt x="0" y="0"/>
                </a:lnTo>
                <a:lnTo>
                  <a:pt x="4582" y="11050"/>
                </a:lnTo>
                <a:lnTo>
                  <a:pt x="4582" y="21600"/>
                </a:lnTo>
                <a:lnTo>
                  <a:pt x="7418" y="21600"/>
                </a:lnTo>
                <a:lnTo>
                  <a:pt x="11673" y="21600"/>
                </a:lnTo>
                <a:lnTo>
                  <a:pt x="21600" y="21600"/>
                </a:lnTo>
                <a:lnTo>
                  <a:pt x="21600" y="11050"/>
                </a:lnTo>
                <a:lnTo>
                  <a:pt x="21600" y="6528"/>
                </a:lnTo>
                <a:lnTo>
                  <a:pt x="21600" y="3513"/>
                </a:lnTo>
                <a:lnTo>
                  <a:pt x="11673" y="3513"/>
                </a:lnTo>
                <a:lnTo>
                  <a:pt x="7418" y="3513"/>
                </a:lnTo>
                <a:close/>
                <a:moveTo>
                  <a:pt x="4582" y="3513"/>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0" name="Google Shape;1070;p76"/>
          <p:cNvSpPr/>
          <p:nvPr/>
        </p:nvSpPr>
        <p:spPr>
          <a:xfrm>
            <a:off x="3847073" y="4965750"/>
            <a:ext cx="2081494" cy="51792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 forgot</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 my Wiki password!</a:t>
            </a:r>
            <a:endParaRPr sz="1200"/>
          </a:p>
        </p:txBody>
      </p:sp>
      <p:sp>
        <p:nvSpPr>
          <p:cNvPr id="1071" name="Google Shape;1071;p76"/>
          <p:cNvSpPr/>
          <p:nvPr/>
        </p:nvSpPr>
        <p:spPr>
          <a:xfrm>
            <a:off x="3217292" y="2882903"/>
            <a:ext cx="2715740" cy="776883"/>
          </a:xfrm>
          <a:custGeom>
            <a:avLst/>
            <a:gdLst/>
            <a:ahLst/>
            <a:cxnLst/>
            <a:rect l="l" t="t" r="r" b="b"/>
            <a:pathLst>
              <a:path w="21600" h="21600" extrusionOk="0">
                <a:moveTo>
                  <a:pt x="4429" y="0"/>
                </a:moveTo>
                <a:lnTo>
                  <a:pt x="4429" y="3600"/>
                </a:lnTo>
                <a:lnTo>
                  <a:pt x="0" y="10158"/>
                </a:lnTo>
                <a:lnTo>
                  <a:pt x="4429" y="9000"/>
                </a:lnTo>
                <a:lnTo>
                  <a:pt x="4429" y="21600"/>
                </a:lnTo>
                <a:lnTo>
                  <a:pt x="7291" y="21600"/>
                </a:lnTo>
                <a:lnTo>
                  <a:pt x="11583" y="21600"/>
                </a:lnTo>
                <a:lnTo>
                  <a:pt x="21600" y="21600"/>
                </a:lnTo>
                <a:lnTo>
                  <a:pt x="21600" y="9000"/>
                </a:lnTo>
                <a:lnTo>
                  <a:pt x="21600" y="3600"/>
                </a:lnTo>
                <a:lnTo>
                  <a:pt x="21600" y="0"/>
                </a:lnTo>
                <a:lnTo>
                  <a:pt x="11583" y="0"/>
                </a:lnTo>
                <a:lnTo>
                  <a:pt x="7291" y="0"/>
                </a:lnTo>
                <a:close/>
                <a:moveTo>
                  <a:pt x="4429"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2" name="Google Shape;1072;p76"/>
          <p:cNvSpPr/>
          <p:nvPr/>
        </p:nvSpPr>
        <p:spPr>
          <a:xfrm>
            <a:off x="3774510" y="2950657"/>
            <a:ext cx="2161872" cy="64601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The resource I am trying to access does not respond!</a:t>
            </a:r>
            <a:endParaRPr sz="1200"/>
          </a:p>
        </p:txBody>
      </p:sp>
      <p:sp>
        <p:nvSpPr>
          <p:cNvPr id="1073" name="Google Shape;1073;p76"/>
          <p:cNvSpPr/>
          <p:nvPr/>
        </p:nvSpPr>
        <p:spPr>
          <a:xfrm>
            <a:off x="3328914" y="3903116"/>
            <a:ext cx="2604120" cy="718840"/>
          </a:xfrm>
          <a:custGeom>
            <a:avLst/>
            <a:gdLst/>
            <a:ahLst/>
            <a:cxnLst/>
            <a:rect l="l" t="t" r="r" b="b"/>
            <a:pathLst>
              <a:path w="21600" h="21600" extrusionOk="0">
                <a:moveTo>
                  <a:pt x="4883" y="0"/>
                </a:moveTo>
                <a:lnTo>
                  <a:pt x="4883" y="3600"/>
                </a:lnTo>
                <a:lnTo>
                  <a:pt x="0" y="2479"/>
                </a:lnTo>
                <a:lnTo>
                  <a:pt x="4883" y="9000"/>
                </a:lnTo>
                <a:lnTo>
                  <a:pt x="4883" y="21600"/>
                </a:lnTo>
                <a:lnTo>
                  <a:pt x="7670" y="21600"/>
                </a:lnTo>
                <a:lnTo>
                  <a:pt x="11849" y="21600"/>
                </a:lnTo>
                <a:lnTo>
                  <a:pt x="21600" y="21600"/>
                </a:lnTo>
                <a:lnTo>
                  <a:pt x="21600" y="9000"/>
                </a:lnTo>
                <a:lnTo>
                  <a:pt x="21600" y="3600"/>
                </a:lnTo>
                <a:lnTo>
                  <a:pt x="21600" y="0"/>
                </a:lnTo>
                <a:lnTo>
                  <a:pt x="11849" y="0"/>
                </a:lnTo>
                <a:lnTo>
                  <a:pt x="7670" y="0"/>
                </a:lnTo>
                <a:close/>
                <a:moveTo>
                  <a:pt x="4883"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4" name="Google Shape;1074;p76"/>
          <p:cNvSpPr/>
          <p:nvPr/>
        </p:nvSpPr>
        <p:spPr>
          <a:xfrm>
            <a:off x="3916044" y="4004691"/>
            <a:ext cx="2018109" cy="51792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It takes a very long time for my transaction to complete!</a:t>
            </a:r>
            <a:endParaRPr sz="1200"/>
          </a:p>
        </p:txBody>
      </p:sp>
      <p:sp>
        <p:nvSpPr>
          <p:cNvPr id="1075" name="Google Shape;1075;p76"/>
          <p:cNvSpPr/>
          <p:nvPr/>
        </p:nvSpPr>
        <p:spPr>
          <a:xfrm>
            <a:off x="2909219" y="4989193"/>
            <a:ext cx="1438796" cy="1454423"/>
          </a:xfrm>
          <a:custGeom>
            <a:avLst/>
            <a:gdLst/>
            <a:ahLst/>
            <a:cxnLst/>
            <a:rect l="l" t="t" r="r" b="b"/>
            <a:pathLst>
              <a:path w="21600" h="21600" extrusionOk="0">
                <a:moveTo>
                  <a:pt x="0" y="11979"/>
                </a:moveTo>
                <a:lnTo>
                  <a:pt x="0" y="13583"/>
                </a:lnTo>
                <a:lnTo>
                  <a:pt x="0" y="15988"/>
                </a:lnTo>
                <a:lnTo>
                  <a:pt x="0" y="21600"/>
                </a:lnTo>
                <a:lnTo>
                  <a:pt x="3600" y="21600"/>
                </a:lnTo>
                <a:lnTo>
                  <a:pt x="9000" y="21600"/>
                </a:lnTo>
                <a:lnTo>
                  <a:pt x="21600" y="21600"/>
                </a:lnTo>
                <a:lnTo>
                  <a:pt x="21600" y="15988"/>
                </a:lnTo>
                <a:lnTo>
                  <a:pt x="21600" y="13583"/>
                </a:lnTo>
                <a:lnTo>
                  <a:pt x="21600" y="11979"/>
                </a:lnTo>
                <a:lnTo>
                  <a:pt x="9000" y="11979"/>
                </a:lnTo>
                <a:lnTo>
                  <a:pt x="452" y="0"/>
                </a:lnTo>
                <a:lnTo>
                  <a:pt x="3600" y="11979"/>
                </a:lnTo>
                <a:close/>
                <a:moveTo>
                  <a:pt x="0" y="11979"/>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6" name="Google Shape;1076;p76"/>
          <p:cNvSpPr/>
          <p:nvPr/>
        </p:nvSpPr>
        <p:spPr>
          <a:xfrm>
            <a:off x="2911451" y="5862737"/>
            <a:ext cx="1437680" cy="51832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 cannot access my e-mails!</a:t>
            </a:r>
            <a:endParaRPr sz="1200"/>
          </a:p>
        </p:txBody>
      </p:sp>
      <p:sp>
        <p:nvSpPr>
          <p:cNvPr id="1077" name="Google Shape;1077;p76"/>
          <p:cNvSpPr/>
          <p:nvPr/>
        </p:nvSpPr>
        <p:spPr>
          <a:xfrm>
            <a:off x="6951619" y="1944705"/>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cxnSp>
        <p:nvCxnSpPr>
          <p:cNvPr id="1078" name="Google Shape;1078;p76"/>
          <p:cNvCxnSpPr/>
          <p:nvPr/>
        </p:nvCxnSpPr>
        <p:spPr>
          <a:xfrm>
            <a:off x="5242099" y="2139504"/>
            <a:ext cx="1439912" cy="1116"/>
          </a:xfrm>
          <a:prstGeom prst="straightConnector1">
            <a:avLst/>
          </a:prstGeom>
          <a:noFill/>
          <a:ln w="25400" cap="flat" cmpd="sng">
            <a:solidFill>
              <a:srgbClr val="205595"/>
            </a:solidFill>
            <a:prstDash val="solid"/>
            <a:round/>
            <a:headEnd type="none" w="med" len="med"/>
            <a:tailEnd type="triangle" w="med" len="med"/>
          </a:ln>
        </p:spPr>
      </p:cxnSp>
      <p:cxnSp>
        <p:nvCxnSpPr>
          <p:cNvPr id="1079" name="Google Shape;1079;p76"/>
          <p:cNvCxnSpPr/>
          <p:nvPr/>
        </p:nvCxnSpPr>
        <p:spPr>
          <a:xfrm>
            <a:off x="5934150" y="3254598"/>
            <a:ext cx="719956" cy="2232"/>
          </a:xfrm>
          <a:prstGeom prst="straightConnector1">
            <a:avLst/>
          </a:prstGeom>
          <a:noFill/>
          <a:ln w="25400" cap="flat" cmpd="sng">
            <a:solidFill>
              <a:srgbClr val="205595"/>
            </a:solidFill>
            <a:prstDash val="solid"/>
            <a:round/>
            <a:headEnd type="none" w="med" len="med"/>
            <a:tailEnd type="triangle" w="med" len="med"/>
          </a:ln>
        </p:spPr>
      </p:cxnSp>
      <p:cxnSp>
        <p:nvCxnSpPr>
          <p:cNvPr id="1080" name="Google Shape;1080;p76"/>
          <p:cNvCxnSpPr/>
          <p:nvPr/>
        </p:nvCxnSpPr>
        <p:spPr>
          <a:xfrm>
            <a:off x="5934150" y="4265888"/>
            <a:ext cx="719956" cy="1117"/>
          </a:xfrm>
          <a:prstGeom prst="straightConnector1">
            <a:avLst/>
          </a:prstGeom>
          <a:noFill/>
          <a:ln w="25400" cap="flat" cmpd="sng">
            <a:solidFill>
              <a:srgbClr val="205595"/>
            </a:solidFill>
            <a:prstDash val="solid"/>
            <a:round/>
            <a:headEnd type="none" w="med" len="med"/>
            <a:tailEnd type="triangle" w="med" len="med"/>
          </a:ln>
        </p:spPr>
      </p:cxnSp>
      <p:cxnSp>
        <p:nvCxnSpPr>
          <p:cNvPr id="1081" name="Google Shape;1081;p76"/>
          <p:cNvCxnSpPr/>
          <p:nvPr/>
        </p:nvCxnSpPr>
        <p:spPr>
          <a:xfrm>
            <a:off x="5934150" y="5178946"/>
            <a:ext cx="719956" cy="2232"/>
          </a:xfrm>
          <a:prstGeom prst="straightConnector1">
            <a:avLst/>
          </a:prstGeom>
          <a:noFill/>
          <a:ln w="25400" cap="flat" cmpd="sng">
            <a:solidFill>
              <a:srgbClr val="205595"/>
            </a:solidFill>
            <a:prstDash val="solid"/>
            <a:round/>
            <a:headEnd type="none" w="med" len="med"/>
            <a:tailEnd type="triangle" w="med" len="med"/>
          </a:ln>
        </p:spPr>
      </p:cxnSp>
      <p:cxnSp>
        <p:nvCxnSpPr>
          <p:cNvPr id="1082" name="Google Shape;1082;p76"/>
          <p:cNvCxnSpPr/>
          <p:nvPr/>
        </p:nvCxnSpPr>
        <p:spPr>
          <a:xfrm>
            <a:off x="4349134" y="6088658"/>
            <a:ext cx="2304975" cy="1116"/>
          </a:xfrm>
          <a:prstGeom prst="straightConnector1">
            <a:avLst/>
          </a:prstGeom>
          <a:noFill/>
          <a:ln w="25400" cap="flat" cmpd="sng">
            <a:solidFill>
              <a:srgbClr val="205595"/>
            </a:solidFill>
            <a:prstDash val="solid"/>
            <a:round/>
            <a:headEnd type="none" w="med" len="med"/>
            <a:tailEnd type="triangle" w="med" len="med"/>
          </a:ln>
        </p:spPr>
      </p:cxnSp>
      <p:pic>
        <p:nvPicPr>
          <p:cNvPr id="1083" name="Google Shape;1083;p76"/>
          <p:cNvPicPr preferRelativeResize="0"/>
          <p:nvPr/>
        </p:nvPicPr>
        <p:blipFill rotWithShape="1">
          <a:blip r:embed="rId3">
            <a:alphaModFix/>
          </a:blip>
          <a:srcRect/>
          <a:stretch/>
        </p:blipFill>
        <p:spPr>
          <a:xfrm>
            <a:off x="2077641" y="3343894"/>
            <a:ext cx="1309316" cy="1246808"/>
          </a:xfrm>
          <a:prstGeom prst="rect">
            <a:avLst/>
          </a:prstGeom>
          <a:noFill/>
          <a:ln>
            <a:noFill/>
          </a:ln>
        </p:spPr>
      </p:pic>
      <p:sp>
        <p:nvSpPr>
          <p:cNvPr id="1084" name="Google Shape;1084;p76"/>
          <p:cNvSpPr/>
          <p:nvPr/>
        </p:nvSpPr>
        <p:spPr>
          <a:xfrm>
            <a:off x="6951619" y="3078863"/>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5" name="Google Shape;1085;p76"/>
          <p:cNvSpPr/>
          <p:nvPr/>
        </p:nvSpPr>
        <p:spPr>
          <a:xfrm>
            <a:off x="6951619" y="4067737"/>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6" name="Google Shape;1086;p76"/>
          <p:cNvSpPr/>
          <p:nvPr/>
        </p:nvSpPr>
        <p:spPr>
          <a:xfrm>
            <a:off x="6951619" y="4959032"/>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7" name="Google Shape;1087;p76"/>
          <p:cNvSpPr/>
          <p:nvPr/>
        </p:nvSpPr>
        <p:spPr>
          <a:xfrm>
            <a:off x="6951619" y="5893859"/>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7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Key concepts – Summary</a:t>
            </a:r>
            <a:endParaRPr/>
          </a:p>
        </p:txBody>
      </p:sp>
      <p:sp>
        <p:nvSpPr>
          <p:cNvPr id="1094" name="Google Shape;1094;p7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Understanding the difference between incidents (degradation of service, failure to meet service targets) and service requests (e.g. password reset, request for access or support)</a:t>
            </a:r>
            <a:endParaRPr dirty="0"/>
          </a:p>
          <a:p>
            <a:pPr marL="342900" lvl="0" indent="-342900" algn="l" rtl="0">
              <a:spcBef>
                <a:spcPts val="560"/>
              </a:spcBef>
              <a:spcAft>
                <a:spcPts val="0"/>
              </a:spcAft>
              <a:buClr>
                <a:schemeClr val="dk1"/>
              </a:buClr>
              <a:buSzPts val="2800"/>
              <a:buChar char="•"/>
            </a:pPr>
            <a:r>
              <a:rPr lang="en-US" dirty="0"/>
              <a:t>Following a well-understood workflow in dealing with incidents and service requests</a:t>
            </a:r>
            <a:endParaRPr dirty="0"/>
          </a:p>
          <a:p>
            <a:pPr marL="342900" lvl="0" indent="-342900" algn="l" rtl="0">
              <a:spcBef>
                <a:spcPts val="560"/>
              </a:spcBef>
              <a:spcAft>
                <a:spcPts val="0"/>
              </a:spcAft>
              <a:buClr>
                <a:schemeClr val="dk1"/>
              </a:buClr>
              <a:buSzPts val="2800"/>
              <a:buChar char="•"/>
            </a:pPr>
            <a:r>
              <a:rPr lang="en-US" dirty="0"/>
              <a:t>Making sure major incidents get appropriate attention</a:t>
            </a:r>
            <a:endParaRPr dirty="0"/>
          </a:p>
        </p:txBody>
      </p:sp>
      <p:sp>
        <p:nvSpPr>
          <p:cNvPr id="1095" name="Google Shape;1095;p7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7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Problem Management (PM)</a:t>
            </a:r>
            <a:endParaRPr/>
          </a:p>
        </p:txBody>
      </p:sp>
      <p:sp>
        <p:nvSpPr>
          <p:cNvPr id="1102" name="Google Shape;1102;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78</a:t>
            </a:fld>
            <a:endParaRPr/>
          </a:p>
        </p:txBody>
      </p:sp>
      <p:sp>
        <p:nvSpPr>
          <p:cNvPr id="1103" name="Google Shape;1103;p78"/>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04" name="Google Shape;1104;p7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105" name="Google Shape;1105;p78"/>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identify and investigate problems in order to reduce their impact or prevent them from causing further incidents</a:t>
            </a:r>
            <a:endParaRPr sz="18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7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Important terms</a:t>
            </a:r>
            <a:endParaRPr/>
          </a:p>
        </p:txBody>
      </p:sp>
      <p:sp>
        <p:nvSpPr>
          <p:cNvPr id="1112" name="Google Shape;1112;p7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graphicFrame>
        <p:nvGraphicFramePr>
          <p:cNvPr id="1113" name="Google Shape;1113;p79"/>
          <p:cNvGraphicFramePr/>
          <p:nvPr>
            <p:extLst>
              <p:ext uri="{D42A27DB-BD31-4B8C-83A1-F6EECF244321}">
                <p14:modId xmlns:p14="http://schemas.microsoft.com/office/powerpoint/2010/main" val="2479218075"/>
              </p:ext>
            </p:extLst>
          </p:nvPr>
        </p:nvGraphicFramePr>
        <p:xfrm>
          <a:off x="609601" y="1815437"/>
          <a:ext cx="10716767" cy="1240253"/>
        </p:xfrm>
        <a:graphic>
          <a:graphicData uri="http://schemas.openxmlformats.org/drawingml/2006/table">
            <a:tbl>
              <a:tblPr firstRow="1" firstCol="1" bandRow="1">
                <a:noFill/>
                <a:tableStyleId>{FEED5B31-8EE9-4602-9EFF-AED3B21F7FA9}</a:tableStyleId>
              </a:tblPr>
              <a:tblGrid>
                <a:gridCol w="10716767">
                  <a:extLst>
                    <a:ext uri="{9D8B030D-6E8A-4147-A177-3AD203B41FA5}">
                      <a16:colId xmlns:a16="http://schemas.microsoft.com/office/drawing/2014/main" val="20000"/>
                    </a:ext>
                  </a:extLst>
                </a:gridCol>
              </a:tblGrid>
              <a:tr h="248051">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92202">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Problem:</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The underlying cause of one or more incidents that requires further investigation to prevent incidents from recurring or reduce the impact on services</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114" name="Google Shape;1114;p79"/>
          <p:cNvGraphicFramePr/>
          <p:nvPr>
            <p:extLst>
              <p:ext uri="{D42A27DB-BD31-4B8C-83A1-F6EECF244321}">
                <p14:modId xmlns:p14="http://schemas.microsoft.com/office/powerpoint/2010/main" val="725641699"/>
              </p:ext>
            </p:extLst>
          </p:nvPr>
        </p:nvGraphicFramePr>
        <p:xfrm>
          <a:off x="609601" y="3252418"/>
          <a:ext cx="10716767" cy="1246429"/>
        </p:xfrm>
        <a:graphic>
          <a:graphicData uri="http://schemas.openxmlformats.org/drawingml/2006/table">
            <a:tbl>
              <a:tblPr firstRow="1" firstCol="1" bandRow="1">
                <a:noFill/>
                <a:tableStyleId>{FEED5B31-8EE9-4602-9EFF-AED3B21F7FA9}</a:tableStyleId>
              </a:tblPr>
              <a:tblGrid>
                <a:gridCol w="10716767">
                  <a:extLst>
                    <a:ext uri="{9D8B030D-6E8A-4147-A177-3AD203B41FA5}">
                      <a16:colId xmlns:a16="http://schemas.microsoft.com/office/drawing/2014/main" val="20000"/>
                    </a:ext>
                  </a:extLst>
                </a:gridCol>
              </a:tblGrid>
              <a:tr h="249286">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97143">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Known error:</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Problem which has not (yet) been corrected, but for which there is a documented workaround or temporary fix to prevent (excessive) negative impact on services</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115" name="Google Shape;1115;p79"/>
          <p:cNvGraphicFramePr/>
          <p:nvPr>
            <p:extLst>
              <p:ext uri="{D42A27DB-BD31-4B8C-83A1-F6EECF244321}">
                <p14:modId xmlns:p14="http://schemas.microsoft.com/office/powerpoint/2010/main" val="564883411"/>
              </p:ext>
            </p:extLst>
          </p:nvPr>
        </p:nvGraphicFramePr>
        <p:xfrm>
          <a:off x="609601" y="4695574"/>
          <a:ext cx="10716767" cy="1510153"/>
        </p:xfrm>
        <a:graphic>
          <a:graphicData uri="http://schemas.openxmlformats.org/drawingml/2006/table">
            <a:tbl>
              <a:tblPr firstRow="1" firstCol="1" bandRow="1">
                <a:noFill/>
                <a:tableStyleId>{FEED5B31-8EE9-4602-9EFF-AED3B21F7FA9}</a:tableStyleId>
              </a:tblPr>
              <a:tblGrid>
                <a:gridCol w="10716767">
                  <a:extLst>
                    <a:ext uri="{9D8B030D-6E8A-4147-A177-3AD203B41FA5}">
                      <a16:colId xmlns:a16="http://schemas.microsoft.com/office/drawing/2014/main" val="20000"/>
                    </a:ext>
                  </a:extLst>
                </a:gridCol>
              </a:tblGrid>
              <a:tr h="302031">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08122">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Workaround:</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Means of circumventing or mitigating the symptoms of a known error that helps to resolve incidents caused by this known error, while the underlying root cause is not permanently eliminated</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and value</a:t>
            </a:r>
            <a:endParaRPr/>
          </a:p>
        </p:txBody>
      </p:sp>
      <p:sp>
        <p:nvSpPr>
          <p:cNvPr id="108" name="Google Shape;108;p8"/>
          <p:cNvSpPr txBox="1">
            <a:spLocks noGrp="1"/>
          </p:cNvSpPr>
          <p:nvPr>
            <p:ph type="body" idx="1"/>
          </p:nvPr>
        </p:nvSpPr>
        <p:spPr>
          <a:xfrm>
            <a:off x="609600" y="1696598"/>
            <a:ext cx="10972800" cy="4626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Service is…</a:t>
            </a:r>
            <a:endParaRPr/>
          </a:p>
          <a:p>
            <a:pPr marL="742950" lvl="1" indent="-285750" algn="l" rtl="0">
              <a:spcBef>
                <a:spcPts val="480"/>
              </a:spcBef>
              <a:spcAft>
                <a:spcPts val="0"/>
              </a:spcAft>
              <a:buClr>
                <a:schemeClr val="dk1"/>
              </a:buClr>
              <a:buSzPts val="2400"/>
              <a:buChar char="–"/>
            </a:pPr>
            <a:r>
              <a:rPr lang="en-US"/>
              <a:t>… an intangible good that is delivered by a </a:t>
            </a:r>
            <a:r>
              <a:rPr lang="en-US" b="1"/>
              <a:t>service provider </a:t>
            </a:r>
            <a:r>
              <a:rPr lang="en-US"/>
              <a:t>to </a:t>
            </a:r>
            <a:r>
              <a:rPr lang="en-US" b="1"/>
              <a:t>customers</a:t>
            </a:r>
            <a:endParaRPr/>
          </a:p>
          <a:p>
            <a:pPr marL="742950" lvl="1" indent="-285750" algn="l" rtl="0">
              <a:spcBef>
                <a:spcPts val="480"/>
              </a:spcBef>
              <a:spcAft>
                <a:spcPts val="0"/>
              </a:spcAft>
              <a:buClr>
                <a:schemeClr val="dk1"/>
              </a:buClr>
              <a:buSzPts val="2400"/>
              <a:buChar char="–"/>
            </a:pPr>
            <a:r>
              <a:rPr lang="en-US"/>
              <a:t>… something that provides </a:t>
            </a:r>
            <a:r>
              <a:rPr lang="en-US" b="1"/>
              <a:t>value </a:t>
            </a:r>
            <a:r>
              <a:rPr lang="en-US"/>
              <a:t>to the customers by helping them achieve their goals.</a:t>
            </a:r>
            <a:endParaRPr/>
          </a:p>
        </p:txBody>
      </p:sp>
      <p:sp>
        <p:nvSpPr>
          <p:cNvPr id="109" name="Google Shape;109;p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10" name="Google Shape;110;p8"/>
          <p:cNvSpPr txBox="1"/>
          <p:nvPr/>
        </p:nvSpPr>
        <p:spPr>
          <a:xfrm>
            <a:off x="2101850" y="5299740"/>
            <a:ext cx="25336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What</a:t>
            </a:r>
            <a:r>
              <a:rPr lang="en-US" sz="1400">
                <a:solidFill>
                  <a:schemeClr val="dk1"/>
                </a:solidFill>
                <a:latin typeface="Calibri"/>
                <a:ea typeface="Calibri"/>
                <a:cs typeface="Calibri"/>
                <a:sym typeface="Calibri"/>
              </a:rPr>
              <a:t> does the service do?</a:t>
            </a:r>
            <a:endParaRPr/>
          </a:p>
        </p:txBody>
      </p:sp>
      <p:sp>
        <p:nvSpPr>
          <p:cNvPr id="111" name="Google Shape;111;p8"/>
          <p:cNvSpPr txBox="1"/>
          <p:nvPr/>
        </p:nvSpPr>
        <p:spPr>
          <a:xfrm>
            <a:off x="4597403" y="5299740"/>
            <a:ext cx="283209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How</a:t>
            </a:r>
            <a:r>
              <a:rPr lang="en-US" sz="1400">
                <a:solidFill>
                  <a:schemeClr val="dk1"/>
                </a:solidFill>
                <a:latin typeface="Calibri"/>
                <a:ea typeface="Calibri"/>
                <a:cs typeface="Calibri"/>
                <a:sym typeface="Calibri"/>
              </a:rPr>
              <a:t> (e.g. regarding reliability, performance etc.) does a service need to delivered in order to help the customers achieve their goals?</a:t>
            </a:r>
            <a:endParaRPr/>
          </a:p>
        </p:txBody>
      </p:sp>
      <p:grpSp>
        <p:nvGrpSpPr>
          <p:cNvPr id="112" name="Google Shape;112;p8"/>
          <p:cNvGrpSpPr/>
          <p:nvPr/>
        </p:nvGrpSpPr>
        <p:grpSpPr>
          <a:xfrm>
            <a:off x="2591896" y="3756411"/>
            <a:ext cx="6787526" cy="1513500"/>
            <a:chOff x="1141" y="355316"/>
            <a:chExt cx="6787526" cy="1513500"/>
          </a:xfrm>
        </p:grpSpPr>
        <p:sp>
          <p:nvSpPr>
            <p:cNvPr id="113" name="Google Shape;113;p8"/>
            <p:cNvSpPr/>
            <p:nvPr/>
          </p:nvSpPr>
          <p:spPr>
            <a:xfrm>
              <a:off x="1141"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1637470" y="673138"/>
              <a:ext cx="877800" cy="877800"/>
            </a:xfrm>
            <a:prstGeom prst="mathPlus">
              <a:avLst>
                <a:gd name="adj1" fmla="val 2352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txBox="1"/>
            <p:nvPr/>
          </p:nvSpPr>
          <p:spPr>
            <a:xfrm>
              <a:off x="1753821" y="1008806"/>
              <a:ext cx="645000" cy="206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116" name="Google Shape;116;p8"/>
            <p:cNvSpPr/>
            <p:nvPr/>
          </p:nvSpPr>
          <p:spPr>
            <a:xfrm>
              <a:off x="2638154"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p:nvPr/>
          </p:nvSpPr>
          <p:spPr>
            <a:xfrm>
              <a:off x="2859792"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000" b="1" dirty="0">
                  <a:solidFill>
                    <a:schemeClr val="dk1"/>
                  </a:solidFill>
                  <a:latin typeface="Calibri"/>
                  <a:ea typeface="Calibri"/>
                  <a:cs typeface="Calibri"/>
                  <a:sym typeface="Calibri"/>
                </a:rPr>
                <a:t>Quality</a:t>
              </a:r>
              <a:endParaRPr sz="1200" dirty="0">
                <a:solidFill>
                  <a:schemeClr val="dk1"/>
                </a:solidFill>
              </a:endParaRPr>
            </a:p>
          </p:txBody>
        </p:sp>
        <p:sp>
          <p:nvSpPr>
            <p:cNvPr id="118" name="Google Shape;118;p8"/>
            <p:cNvSpPr/>
            <p:nvPr/>
          </p:nvSpPr>
          <p:spPr>
            <a:xfrm>
              <a:off x="4274483" y="673138"/>
              <a:ext cx="877800" cy="877800"/>
            </a:xfrm>
            <a:prstGeom prst="mathEqual">
              <a:avLst>
                <a:gd name="adj1" fmla="val 23520"/>
                <a:gd name="adj2" fmla="val 1176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txBox="1"/>
            <p:nvPr/>
          </p:nvSpPr>
          <p:spPr>
            <a:xfrm>
              <a:off x="4390834" y="853963"/>
              <a:ext cx="645000" cy="516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0" name="Google Shape;120;p8"/>
            <p:cNvSpPr/>
            <p:nvPr/>
          </p:nvSpPr>
          <p:spPr>
            <a:xfrm>
              <a:off x="5275167"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txBox="1"/>
            <p:nvPr/>
          </p:nvSpPr>
          <p:spPr>
            <a:xfrm>
              <a:off x="5496805"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000" b="1">
                  <a:solidFill>
                    <a:schemeClr val="dk1"/>
                  </a:solidFill>
                  <a:latin typeface="Calibri"/>
                  <a:ea typeface="Calibri"/>
                  <a:cs typeface="Calibri"/>
                  <a:sym typeface="Calibri"/>
                </a:rPr>
                <a:t>Value</a:t>
              </a:r>
              <a:endParaRPr sz="1200">
                <a:solidFill>
                  <a:schemeClr val="dk1"/>
                </a:solidFill>
              </a:endParaRPr>
            </a:p>
          </p:txBody>
        </p:sp>
        <p:sp>
          <p:nvSpPr>
            <p:cNvPr id="122" name="Google Shape;122;p8"/>
            <p:cNvSpPr txBox="1"/>
            <p:nvPr/>
          </p:nvSpPr>
          <p:spPr>
            <a:xfrm>
              <a:off x="222779"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000" b="1" dirty="0">
                  <a:solidFill>
                    <a:schemeClr val="dk1"/>
                  </a:solidFill>
                  <a:latin typeface="Calibri"/>
                  <a:ea typeface="Calibri"/>
                  <a:cs typeface="Calibri"/>
                  <a:sym typeface="Calibri"/>
                </a:rPr>
                <a:t>Function</a:t>
              </a:r>
              <a:endParaRPr sz="1200" dirty="0">
                <a:solidFill>
                  <a:schemeClr val="dk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8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Important terms – visualization</a:t>
            </a:r>
            <a:endParaRPr/>
          </a:p>
        </p:txBody>
      </p:sp>
      <p:sp>
        <p:nvSpPr>
          <p:cNvPr id="1122" name="Google Shape;1122;p8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dirty="0"/>
          </a:p>
        </p:txBody>
      </p:sp>
      <p:sp>
        <p:nvSpPr>
          <p:cNvPr id="1124" name="Google Shape;1124;p80"/>
          <p:cNvSpPr/>
          <p:nvPr/>
        </p:nvSpPr>
        <p:spPr>
          <a:xfrm>
            <a:off x="2378478" y="5495591"/>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Identify problem</a:t>
            </a:r>
            <a:endParaRPr lang="en-US" sz="1200" dirty="0"/>
          </a:p>
        </p:txBody>
      </p:sp>
      <p:sp>
        <p:nvSpPr>
          <p:cNvPr id="1127" name="Google Shape;1127;p80"/>
          <p:cNvSpPr/>
          <p:nvPr/>
        </p:nvSpPr>
        <p:spPr>
          <a:xfrm>
            <a:off x="3038047" y="2262845"/>
            <a:ext cx="1231457" cy="126917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Problem</a:t>
            </a:r>
            <a:endParaRPr sz="1600" dirty="0">
              <a:solidFill>
                <a:schemeClr val="dk1"/>
              </a:solidFill>
              <a:latin typeface="Calibri"/>
              <a:ea typeface="Calibri"/>
              <a:cs typeface="Calibri"/>
              <a:sym typeface="Calibri"/>
            </a:endParaRPr>
          </a:p>
        </p:txBody>
      </p:sp>
      <p:sp>
        <p:nvSpPr>
          <p:cNvPr id="1128" name="Google Shape;1128;p80"/>
          <p:cNvSpPr/>
          <p:nvPr/>
        </p:nvSpPr>
        <p:spPr>
          <a:xfrm>
            <a:off x="3255223" y="2704584"/>
            <a:ext cx="819778" cy="18460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endParaRPr sz="1200" dirty="0"/>
          </a:p>
        </p:txBody>
      </p:sp>
      <p:grpSp>
        <p:nvGrpSpPr>
          <p:cNvPr id="1129" name="Google Shape;1129;p80"/>
          <p:cNvGrpSpPr/>
          <p:nvPr/>
        </p:nvGrpSpPr>
        <p:grpSpPr>
          <a:xfrm>
            <a:off x="3038047" y="4281226"/>
            <a:ext cx="1346011" cy="556983"/>
            <a:chOff x="0" y="0"/>
            <a:chExt cx="1128" cy="461"/>
          </a:xfrm>
        </p:grpSpPr>
        <p:sp>
          <p:nvSpPr>
            <p:cNvPr id="1130" name="Google Shape;1130;p80"/>
            <p:cNvSpPr/>
            <p:nvPr/>
          </p:nvSpPr>
          <p:spPr>
            <a:xfrm>
              <a:off x="96" y="76"/>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2">
                <a:lumMod val="20000"/>
                <a:lumOff val="80000"/>
              </a:schemeClr>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131" name="Google Shape;1131;p80"/>
            <p:cNvSpPr/>
            <p:nvPr/>
          </p:nvSpPr>
          <p:spPr>
            <a:xfrm>
              <a:off x="0" y="0"/>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2">
                <a:lumMod val="20000"/>
                <a:lumOff val="80000"/>
              </a:schemeClr>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132" name="Google Shape;1132;p80"/>
            <p:cNvSpPr/>
            <p:nvPr/>
          </p:nvSpPr>
          <p:spPr>
            <a:xfrm>
              <a:off x="155" y="60"/>
              <a:ext cx="742" cy="20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Incidents</a:t>
              </a:r>
              <a:endParaRPr sz="1200"/>
            </a:p>
          </p:txBody>
        </p:sp>
      </p:grpSp>
      <p:sp>
        <p:nvSpPr>
          <p:cNvPr id="1133" name="Google Shape;1133;p80"/>
          <p:cNvSpPr/>
          <p:nvPr/>
        </p:nvSpPr>
        <p:spPr>
          <a:xfrm>
            <a:off x="1350732" y="3696336"/>
            <a:ext cx="2055492" cy="36933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200" dirty="0">
                <a:solidFill>
                  <a:schemeClr val="dk1"/>
                </a:solidFill>
                <a:latin typeface="Arial"/>
                <a:ea typeface="Arial"/>
                <a:cs typeface="Arial"/>
                <a:sym typeface="Arial"/>
              </a:rPr>
              <a:t>Identified pattern of recurring incidents</a:t>
            </a:r>
            <a:endParaRPr sz="1200" dirty="0"/>
          </a:p>
        </p:txBody>
      </p:sp>
      <p:sp>
        <p:nvSpPr>
          <p:cNvPr id="1135" name="Google Shape;1135;p80"/>
          <p:cNvSpPr/>
          <p:nvPr/>
        </p:nvSpPr>
        <p:spPr>
          <a:xfrm>
            <a:off x="5232661" y="4960698"/>
            <a:ext cx="2394182"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Investigate root cause</a:t>
            </a:r>
            <a:endParaRPr lang="en-US" sz="1200" dirty="0"/>
          </a:p>
        </p:txBody>
      </p:sp>
      <p:sp>
        <p:nvSpPr>
          <p:cNvPr id="1138" name="Google Shape;1138;p80"/>
          <p:cNvSpPr/>
          <p:nvPr/>
        </p:nvSpPr>
        <p:spPr>
          <a:xfrm>
            <a:off x="5223342" y="5981329"/>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Identify workaround</a:t>
            </a:r>
            <a:endParaRPr lang="en-US" sz="1200" dirty="0"/>
          </a:p>
        </p:txBody>
      </p:sp>
      <p:sp>
        <p:nvSpPr>
          <p:cNvPr id="1141" name="Google Shape;1141;p80"/>
          <p:cNvSpPr/>
          <p:nvPr/>
        </p:nvSpPr>
        <p:spPr>
          <a:xfrm>
            <a:off x="8094721" y="4974243"/>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Initiate resolution</a:t>
            </a:r>
            <a:endParaRPr lang="en-US" sz="1200" dirty="0"/>
          </a:p>
        </p:txBody>
      </p:sp>
      <p:cxnSp>
        <p:nvCxnSpPr>
          <p:cNvPr id="1143" name="Google Shape;1143;p80"/>
          <p:cNvCxnSpPr/>
          <p:nvPr/>
        </p:nvCxnSpPr>
        <p:spPr>
          <a:xfrm rot="10800000" flipH="1">
            <a:off x="4771275" y="5566862"/>
            <a:ext cx="453600" cy="348900"/>
          </a:xfrm>
          <a:prstGeom prst="straightConnector1">
            <a:avLst/>
          </a:prstGeom>
          <a:noFill/>
          <a:ln w="25400" cap="flat" cmpd="sng">
            <a:solidFill>
              <a:schemeClr val="dk1"/>
            </a:solidFill>
            <a:prstDash val="solid"/>
            <a:round/>
            <a:headEnd type="none" w="med" len="med"/>
            <a:tailEnd type="triangle" w="med" len="med"/>
          </a:ln>
        </p:spPr>
      </p:cxnSp>
      <p:cxnSp>
        <p:nvCxnSpPr>
          <p:cNvPr id="1144" name="Google Shape;1144;p80"/>
          <p:cNvCxnSpPr/>
          <p:nvPr/>
        </p:nvCxnSpPr>
        <p:spPr>
          <a:xfrm>
            <a:off x="4771275" y="5927208"/>
            <a:ext cx="453600" cy="312300"/>
          </a:xfrm>
          <a:prstGeom prst="straightConnector1">
            <a:avLst/>
          </a:prstGeom>
          <a:noFill/>
          <a:ln w="25400" cap="flat" cmpd="sng">
            <a:solidFill>
              <a:schemeClr val="dk1"/>
            </a:solidFill>
            <a:prstDash val="solid"/>
            <a:round/>
            <a:headEnd type="none" w="med" len="med"/>
            <a:tailEnd type="triangle" w="med" len="med"/>
          </a:ln>
        </p:spPr>
      </p:cxnSp>
      <p:cxnSp>
        <p:nvCxnSpPr>
          <p:cNvPr id="1145" name="Google Shape;1145;p80"/>
          <p:cNvCxnSpPr/>
          <p:nvPr/>
        </p:nvCxnSpPr>
        <p:spPr>
          <a:xfrm rot="10800000" flipH="1">
            <a:off x="7634629" y="5328543"/>
            <a:ext cx="461100" cy="5700"/>
          </a:xfrm>
          <a:prstGeom prst="straightConnector1">
            <a:avLst/>
          </a:prstGeom>
          <a:noFill/>
          <a:ln w="25400" cap="flat" cmpd="sng">
            <a:solidFill>
              <a:schemeClr val="dk1"/>
            </a:solidFill>
            <a:prstDash val="solid"/>
            <a:round/>
            <a:headEnd type="none" w="med" len="med"/>
            <a:tailEnd type="triangle" w="med" len="med"/>
          </a:ln>
        </p:spPr>
      </p:cxnSp>
      <p:cxnSp>
        <p:nvCxnSpPr>
          <p:cNvPr id="1146" name="Google Shape;1146;p80"/>
          <p:cNvCxnSpPr>
            <a:cxnSpLocks/>
          </p:cNvCxnSpPr>
          <p:nvPr/>
        </p:nvCxnSpPr>
        <p:spPr>
          <a:xfrm flipH="1" flipV="1">
            <a:off x="3574733" y="3532020"/>
            <a:ext cx="12216" cy="749206"/>
          </a:xfrm>
          <a:prstGeom prst="straightConnector1">
            <a:avLst/>
          </a:prstGeom>
          <a:noFill/>
          <a:ln w="25400" cap="flat" cmpd="sng">
            <a:solidFill>
              <a:schemeClr val="dk1"/>
            </a:solidFill>
            <a:prstDash val="solid"/>
            <a:round/>
            <a:headEnd type="none" w="med" len="med"/>
            <a:tailEnd type="triangle" w="med" len="med"/>
          </a:ln>
        </p:spPr>
      </p:cxnSp>
      <p:sp>
        <p:nvSpPr>
          <p:cNvPr id="1148" name="Google Shape;1148;p80"/>
          <p:cNvSpPr/>
          <p:nvPr/>
        </p:nvSpPr>
        <p:spPr>
          <a:xfrm>
            <a:off x="5542167" y="2208049"/>
            <a:ext cx="1231457" cy="1430477"/>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Problem</a:t>
            </a:r>
            <a:endParaRPr sz="1600" dirty="0">
              <a:solidFill>
                <a:schemeClr val="dk1"/>
              </a:solidFill>
              <a:latin typeface="Calibri"/>
              <a:ea typeface="Calibri"/>
              <a:cs typeface="Calibri"/>
              <a:sym typeface="Calibri"/>
            </a:endParaRPr>
          </a:p>
        </p:txBody>
      </p:sp>
      <p:sp>
        <p:nvSpPr>
          <p:cNvPr id="1150" name="Google Shape;1150;p80"/>
          <p:cNvSpPr/>
          <p:nvPr/>
        </p:nvSpPr>
        <p:spPr>
          <a:xfrm rot="984036">
            <a:off x="5488801" y="3190326"/>
            <a:ext cx="1285848" cy="405570"/>
          </a:xfrm>
          <a:prstGeom prst="rect">
            <a:avLst/>
          </a:prstGeom>
          <a:no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Calibri"/>
                <a:ea typeface="Calibri"/>
                <a:cs typeface="Calibri"/>
                <a:sym typeface="Calibri"/>
              </a:rPr>
              <a:t>Known error</a:t>
            </a:r>
            <a:endParaRPr sz="1200" b="1" dirty="0">
              <a:solidFill>
                <a:schemeClr val="dk1"/>
              </a:solidFill>
              <a:latin typeface="Calibri"/>
              <a:ea typeface="Calibri"/>
              <a:cs typeface="Calibri"/>
              <a:sym typeface="Calibri"/>
            </a:endParaRPr>
          </a:p>
        </p:txBody>
      </p:sp>
      <p:cxnSp>
        <p:nvCxnSpPr>
          <p:cNvPr id="1151" name="Google Shape;1151;p80"/>
          <p:cNvCxnSpPr/>
          <p:nvPr/>
        </p:nvCxnSpPr>
        <p:spPr>
          <a:xfrm>
            <a:off x="4269504" y="2864058"/>
            <a:ext cx="1266300" cy="0"/>
          </a:xfrm>
          <a:prstGeom prst="straightConnector1">
            <a:avLst/>
          </a:prstGeom>
          <a:noFill/>
          <a:ln w="25400" cap="flat" cmpd="sng">
            <a:solidFill>
              <a:schemeClr val="dk1"/>
            </a:solidFill>
            <a:prstDash val="solid"/>
            <a:round/>
            <a:headEnd type="none" w="med" len="med"/>
            <a:tailEnd type="triangle" w="med" len="med"/>
          </a:ln>
        </p:spPr>
      </p:cxnSp>
      <p:sp>
        <p:nvSpPr>
          <p:cNvPr id="1153" name="Google Shape;1153;p80"/>
          <p:cNvSpPr/>
          <p:nvPr/>
        </p:nvSpPr>
        <p:spPr>
          <a:xfrm>
            <a:off x="8659436" y="2278405"/>
            <a:ext cx="1231458" cy="1430478"/>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90000"/>
            </a:schemeClr>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dk1"/>
                </a:solidFill>
                <a:latin typeface="Calibri"/>
                <a:ea typeface="Calibri"/>
                <a:cs typeface="Calibri"/>
                <a:sym typeface="Calibri"/>
              </a:rPr>
              <a:t>Request </a:t>
            </a:r>
            <a:r>
              <a:rPr lang="de-DE" sz="1600" dirty="0" err="1">
                <a:solidFill>
                  <a:schemeClr val="dk1"/>
                </a:solidFill>
                <a:latin typeface="Calibri"/>
                <a:ea typeface="Calibri"/>
                <a:cs typeface="Calibri"/>
                <a:sym typeface="Calibri"/>
              </a:rPr>
              <a:t>for</a:t>
            </a:r>
            <a:r>
              <a:rPr lang="de-DE" sz="1600" dirty="0">
                <a:solidFill>
                  <a:schemeClr val="dk1"/>
                </a:solidFill>
                <a:latin typeface="Calibri"/>
                <a:ea typeface="Calibri"/>
                <a:cs typeface="Calibri"/>
                <a:sym typeface="Calibri"/>
              </a:rPr>
              <a:t> Change</a:t>
            </a:r>
            <a:endParaRPr sz="1600" dirty="0">
              <a:solidFill>
                <a:schemeClr val="dk1"/>
              </a:solidFill>
              <a:latin typeface="Calibri"/>
              <a:ea typeface="Calibri"/>
              <a:cs typeface="Calibri"/>
              <a:sym typeface="Calibri"/>
            </a:endParaRPr>
          </a:p>
        </p:txBody>
      </p:sp>
      <p:cxnSp>
        <p:nvCxnSpPr>
          <p:cNvPr id="1155" name="Google Shape;1155;p80"/>
          <p:cNvCxnSpPr/>
          <p:nvPr/>
        </p:nvCxnSpPr>
        <p:spPr>
          <a:xfrm>
            <a:off x="6794596" y="2852045"/>
            <a:ext cx="1864800" cy="0"/>
          </a:xfrm>
          <a:prstGeom prst="straightConnector1">
            <a:avLst/>
          </a:prstGeom>
          <a:noFill/>
          <a:ln w="25400" cap="flat" cmpd="sng">
            <a:solidFill>
              <a:schemeClr val="dk1"/>
            </a:solidFill>
            <a:prstDash val="solid"/>
            <a:round/>
            <a:headEnd type="none" w="med" len="med"/>
            <a:tailEnd type="triangle" w="med" len="med"/>
          </a:ln>
        </p:spPr>
      </p:cxnSp>
      <p:cxnSp>
        <p:nvCxnSpPr>
          <p:cNvPr id="1156" name="Google Shape;1156;p80"/>
          <p:cNvCxnSpPr/>
          <p:nvPr/>
        </p:nvCxnSpPr>
        <p:spPr>
          <a:xfrm>
            <a:off x="9897257" y="2852044"/>
            <a:ext cx="1548600" cy="12000"/>
          </a:xfrm>
          <a:prstGeom prst="straightConnector1">
            <a:avLst/>
          </a:prstGeom>
          <a:noFill/>
          <a:ln w="25400" cap="flat" cmpd="sng">
            <a:solidFill>
              <a:srgbClr val="A5A5A5"/>
            </a:solidFill>
            <a:prstDash val="solid"/>
            <a:round/>
            <a:headEnd type="none" w="med" len="med"/>
            <a:tailEnd type="triangle" w="med" len="med"/>
          </a:ln>
        </p:spPr>
      </p:cxnSp>
      <p:sp>
        <p:nvSpPr>
          <p:cNvPr id="1157" name="Google Shape;1157;p80"/>
          <p:cNvSpPr txBox="1"/>
          <p:nvPr/>
        </p:nvSpPr>
        <p:spPr>
          <a:xfrm>
            <a:off x="10154093" y="2464640"/>
            <a:ext cx="10467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To CHM</a:t>
            </a:r>
            <a:endParaRPr sz="1200"/>
          </a:p>
        </p:txBody>
      </p:sp>
      <p:cxnSp>
        <p:nvCxnSpPr>
          <p:cNvPr id="1158" name="Google Shape;1158;p80"/>
          <p:cNvCxnSpPr>
            <a:cxnSpLocks/>
          </p:cNvCxnSpPr>
          <p:nvPr/>
        </p:nvCxnSpPr>
        <p:spPr>
          <a:xfrm flipV="1">
            <a:off x="548230" y="4524075"/>
            <a:ext cx="2443279" cy="2766"/>
          </a:xfrm>
          <a:prstGeom prst="straightConnector1">
            <a:avLst/>
          </a:prstGeom>
          <a:noFill/>
          <a:ln w="25400" cap="flat" cmpd="sng">
            <a:solidFill>
              <a:srgbClr val="A5A5A5"/>
            </a:solidFill>
            <a:prstDash val="solid"/>
            <a:round/>
            <a:headEnd type="none" w="med" len="med"/>
            <a:tailEnd type="triangle" w="med" len="med"/>
          </a:ln>
        </p:spPr>
      </p:cxnSp>
      <p:sp>
        <p:nvSpPr>
          <p:cNvPr id="1159" name="Google Shape;1159;p80"/>
          <p:cNvSpPr txBox="1"/>
          <p:nvPr/>
        </p:nvSpPr>
        <p:spPr>
          <a:xfrm>
            <a:off x="673613" y="4117270"/>
            <a:ext cx="12558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ISRM</a:t>
            </a:r>
            <a:endParaRPr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8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Requirements according to FitSM-1</a:t>
            </a:r>
            <a:endParaRPr/>
          </a:p>
        </p:txBody>
      </p:sp>
      <p:sp>
        <p:nvSpPr>
          <p:cNvPr id="1166" name="Google Shape;1166;p8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graphicFrame>
        <p:nvGraphicFramePr>
          <p:cNvPr id="1167" name="Google Shape;1167;p81"/>
          <p:cNvGraphicFramePr/>
          <p:nvPr/>
        </p:nvGraphicFramePr>
        <p:xfrm>
          <a:off x="1981200" y="1697038"/>
          <a:ext cx="8229600" cy="274345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PR10 Problem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PR10.1 Problems shall be identified and registered in a consistent manner, based on </a:t>
                      </a:r>
                      <a:r>
                        <a:rPr lang="en-US" sz="1600" dirty="0" err="1">
                          <a:latin typeface="Calibri"/>
                          <a:ea typeface="Calibri"/>
                          <a:cs typeface="Calibri"/>
                          <a:sym typeface="Calibri"/>
                        </a:rPr>
                        <a:t>analysing</a:t>
                      </a:r>
                      <a:r>
                        <a:rPr lang="en-US" sz="1600" dirty="0">
                          <a:latin typeface="Calibri"/>
                          <a:ea typeface="Calibri"/>
                          <a:cs typeface="Calibri"/>
                          <a:sym typeface="Calibri"/>
                        </a:rPr>
                        <a:t> patterns and trends in the occurrence of incidents.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PR10.2 Problems shall be investigated to identify actions to resolve them or reduce their impact on services.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PR10.3 If a problem is not permanently resolved, a known error shall be registered together with actions such as effective workarounds and temporary fixes.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PR10.4 Up-to-date information on known errors and effective workarounds shall be maintained.</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8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Key concepts – From incidents to problems to resolutions</a:t>
            </a:r>
            <a:endParaRPr/>
          </a:p>
        </p:txBody>
      </p:sp>
      <p:grpSp>
        <p:nvGrpSpPr>
          <p:cNvPr id="1174" name="Google Shape;1174;p82"/>
          <p:cNvGrpSpPr/>
          <p:nvPr/>
        </p:nvGrpSpPr>
        <p:grpSpPr>
          <a:xfrm>
            <a:off x="743712" y="1679773"/>
            <a:ext cx="10558272" cy="4716988"/>
            <a:chOff x="962" y="0"/>
            <a:chExt cx="7884159" cy="4716988"/>
          </a:xfrm>
        </p:grpSpPr>
        <p:sp>
          <p:nvSpPr>
            <p:cNvPr id="1175" name="Google Shape;1175;p82"/>
            <p:cNvSpPr/>
            <p:nvPr/>
          </p:nvSpPr>
          <p:spPr>
            <a:xfrm>
              <a:off x="962" y="0"/>
              <a:ext cx="2502907" cy="4716988"/>
            </a:xfrm>
            <a:prstGeom prst="roundRect">
              <a:avLst>
                <a:gd name="adj" fmla="val 10000"/>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2"/>
            <p:cNvSpPr txBox="1"/>
            <p:nvPr/>
          </p:nvSpPr>
          <p:spPr>
            <a:xfrm>
              <a:off x="962"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Incident &amp; Service Request</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a:t>
              </a:r>
              <a:endParaRPr/>
            </a:p>
          </p:txBody>
        </p:sp>
        <p:sp>
          <p:nvSpPr>
            <p:cNvPr id="1177" name="Google Shape;1177;p82"/>
            <p:cNvSpPr/>
            <p:nvPr/>
          </p:nvSpPr>
          <p:spPr>
            <a:xfrm>
              <a:off x="251153" y="1406434"/>
              <a:ext cx="2002326" cy="1437329"/>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2"/>
            <p:cNvSpPr txBox="1"/>
            <p:nvPr/>
          </p:nvSpPr>
          <p:spPr>
            <a:xfrm>
              <a:off x="293251" y="1448532"/>
              <a:ext cx="1918130" cy="1353133"/>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dk1"/>
                  </a:solidFill>
                  <a:latin typeface="Calibri"/>
                  <a:ea typeface="Calibri"/>
                  <a:cs typeface="Calibri"/>
                  <a:sym typeface="Calibri"/>
                </a:rPr>
                <a:t>Incidents</a:t>
              </a:r>
              <a:endParaRPr>
                <a:solidFill>
                  <a:schemeClr val="dk1"/>
                </a:solidFill>
              </a:endParaRPr>
            </a:p>
            <a:p>
              <a:pPr marL="0" marR="0" lvl="0" indent="0" algn="ctr" rtl="0">
                <a:lnSpc>
                  <a:spcPct val="90000"/>
                </a:lnSpc>
                <a:spcBef>
                  <a:spcPts val="490"/>
                </a:spcBef>
                <a:spcAft>
                  <a:spcPts val="0"/>
                </a:spcAft>
                <a:buClr>
                  <a:schemeClr val="lt1"/>
                </a:buClr>
                <a:buSzPts val="1200"/>
                <a:buFont typeface="Calibri"/>
                <a:buNone/>
              </a:pPr>
              <a:r>
                <a:rPr lang="en-US" sz="1200">
                  <a:solidFill>
                    <a:schemeClr val="dk1"/>
                  </a:solidFill>
                  <a:latin typeface="Calibri"/>
                  <a:ea typeface="Calibri"/>
                  <a:cs typeface="Calibri"/>
                  <a:sym typeface="Calibri"/>
                </a:rPr>
                <a:t>It takes a very long time for my transaction to complete!</a:t>
              </a:r>
              <a:endParaRPr>
                <a:solidFill>
                  <a:schemeClr val="dk1"/>
                </a:solidFill>
              </a:endParaRPr>
            </a:p>
            <a:p>
              <a:pPr marL="0" marR="0" lvl="0" indent="0" algn="ctr" rtl="0">
                <a:lnSpc>
                  <a:spcPct val="90000"/>
                </a:lnSpc>
                <a:spcBef>
                  <a:spcPts val="490"/>
                </a:spcBef>
                <a:spcAft>
                  <a:spcPts val="0"/>
                </a:spcAft>
                <a:buClr>
                  <a:schemeClr val="lt1"/>
                </a:buClr>
                <a:buSzPts val="1200"/>
                <a:buFont typeface="Calibri"/>
                <a:buNone/>
              </a:pPr>
              <a:r>
                <a:rPr lang="en-US" sz="1200">
                  <a:solidFill>
                    <a:schemeClr val="dk1"/>
                  </a:solidFill>
                </a:rPr>
                <a:t>-&gt;</a:t>
              </a:r>
              <a:r>
                <a:rPr lang="en-US" sz="1200" i="1">
                  <a:solidFill>
                    <a:schemeClr val="dk1"/>
                  </a:solidFill>
                  <a:latin typeface="Calibri"/>
                  <a:ea typeface="Calibri"/>
                  <a:cs typeface="Calibri"/>
                  <a:sym typeface="Calibri"/>
                </a:rPr>
                <a:t>Incident re-occurred several times in the past weeks.</a:t>
              </a:r>
              <a:endParaRPr sz="1200" i="1">
                <a:solidFill>
                  <a:schemeClr val="dk1"/>
                </a:solidFill>
                <a:latin typeface="Calibri"/>
                <a:ea typeface="Calibri"/>
                <a:cs typeface="Calibri"/>
                <a:sym typeface="Calibri"/>
              </a:endParaRPr>
            </a:p>
          </p:txBody>
        </p:sp>
        <p:sp>
          <p:nvSpPr>
            <p:cNvPr id="1179" name="Google Shape;1179;p82"/>
            <p:cNvSpPr/>
            <p:nvPr/>
          </p:nvSpPr>
          <p:spPr>
            <a:xfrm>
              <a:off x="2691588" y="0"/>
              <a:ext cx="2502907" cy="4716988"/>
            </a:xfrm>
            <a:prstGeom prst="roundRect">
              <a:avLst>
                <a:gd name="adj" fmla="val 1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2"/>
            <p:cNvSpPr txBox="1"/>
            <p:nvPr/>
          </p:nvSpPr>
          <p:spPr>
            <a:xfrm>
              <a:off x="2691588"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Problem</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 Analysis</a:t>
              </a:r>
              <a:endParaRPr/>
            </a:p>
          </p:txBody>
        </p:sp>
        <p:sp>
          <p:nvSpPr>
            <p:cNvPr id="1181" name="Google Shape;1181;p82"/>
            <p:cNvSpPr/>
            <p:nvPr/>
          </p:nvSpPr>
          <p:spPr>
            <a:xfrm>
              <a:off x="2941879" y="1416478"/>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2"/>
            <p:cNvSpPr txBox="1"/>
            <p:nvPr/>
          </p:nvSpPr>
          <p:spPr>
            <a:xfrm>
              <a:off x="2983535" y="1458134"/>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Problem</a:t>
              </a:r>
              <a:endParaRPr dirty="0">
                <a:solidFill>
                  <a:schemeClr val="dk1"/>
                </a:solidFill>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Category: SW/Service</a:t>
              </a:r>
            </a:p>
            <a:p>
              <a:pPr marL="114300" marR="0" lvl="1" indent="-114300" algn="l" rtl="0">
                <a:lnSpc>
                  <a:spcPct val="90000"/>
                </a:lnSpc>
                <a:spcBef>
                  <a:spcPts val="490"/>
                </a:spcBef>
                <a:spcAft>
                  <a:spcPts val="0"/>
                </a:spcAft>
                <a:buClr>
                  <a:schemeClr val="dk1"/>
                </a:buClr>
                <a:buSzPts val="1200"/>
                <a:buFont typeface="Calibri"/>
                <a:buChar char="•"/>
              </a:pPr>
              <a:r>
                <a:rPr lang="en-US" sz="1200" dirty="0">
                  <a:solidFill>
                    <a:schemeClr val="dk1"/>
                  </a:solidFill>
                  <a:latin typeface="Calibri"/>
                  <a:cs typeface="Calibri"/>
                  <a:sym typeface="Calibri"/>
                </a:rPr>
                <a:t>Associated Incidents: Inc2452, Inc2499, Inc2530</a:t>
              </a:r>
              <a:endParaRPr dirty="0">
                <a:solidFill>
                  <a:schemeClr val="dk1"/>
                </a:solidFill>
              </a:endParaRPr>
            </a:p>
          </p:txBody>
        </p:sp>
        <p:sp>
          <p:nvSpPr>
            <p:cNvPr id="1183" name="Google Shape;1183;p82"/>
            <p:cNvSpPr/>
            <p:nvPr/>
          </p:nvSpPr>
          <p:spPr>
            <a:xfrm>
              <a:off x="2941879" y="3057520"/>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2"/>
            <p:cNvSpPr txBox="1"/>
            <p:nvPr/>
          </p:nvSpPr>
          <p:spPr>
            <a:xfrm>
              <a:off x="2983535" y="3099176"/>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Known error</a:t>
              </a:r>
              <a:endParaRPr sz="14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Error when writing log files causes job interruption</a:t>
              </a:r>
              <a:endParaRPr dirty="0">
                <a:solidFill>
                  <a:schemeClr val="dk1"/>
                </a:solidFill>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Maximum file size of server log file exceeded</a:t>
              </a:r>
              <a:endParaRPr sz="1200" b="0" i="0" u="none" strike="noStrike" cap="none" dirty="0">
                <a:solidFill>
                  <a:schemeClr val="dk1"/>
                </a:solidFill>
                <a:latin typeface="Calibri"/>
                <a:ea typeface="Calibri"/>
                <a:cs typeface="Calibri"/>
                <a:sym typeface="Calibri"/>
              </a:endParaRPr>
            </a:p>
          </p:txBody>
        </p:sp>
        <p:sp>
          <p:nvSpPr>
            <p:cNvPr id="1185" name="Google Shape;1185;p82"/>
            <p:cNvSpPr/>
            <p:nvPr/>
          </p:nvSpPr>
          <p:spPr>
            <a:xfrm>
              <a:off x="5382214" y="0"/>
              <a:ext cx="2502907" cy="4716988"/>
            </a:xfrm>
            <a:prstGeom prst="roundRect">
              <a:avLst>
                <a:gd name="adj" fmla="val 1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2"/>
            <p:cNvSpPr txBox="1"/>
            <p:nvPr/>
          </p:nvSpPr>
          <p:spPr>
            <a:xfrm>
              <a:off x="5382214"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Problem</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 Treatment</a:t>
              </a:r>
              <a:endParaRPr/>
            </a:p>
          </p:txBody>
        </p:sp>
        <p:sp>
          <p:nvSpPr>
            <p:cNvPr id="1187" name="Google Shape;1187;p82"/>
            <p:cNvSpPr/>
            <p:nvPr/>
          </p:nvSpPr>
          <p:spPr>
            <a:xfrm>
              <a:off x="5632505" y="1416478"/>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2"/>
            <p:cNvSpPr txBox="1"/>
            <p:nvPr/>
          </p:nvSpPr>
          <p:spPr>
            <a:xfrm>
              <a:off x="5674161" y="1458134"/>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Workaround</a:t>
              </a:r>
              <a:endParaRPr sz="14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Back-up log file</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Empty log file</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Reboot system</a:t>
              </a:r>
              <a:endParaRPr sz="1200" b="0" i="0" u="none" strike="noStrike" cap="none" dirty="0">
                <a:solidFill>
                  <a:schemeClr val="dk1"/>
                </a:solidFill>
                <a:latin typeface="Calibri"/>
                <a:ea typeface="Calibri"/>
                <a:cs typeface="Calibri"/>
                <a:sym typeface="Calibri"/>
              </a:endParaRPr>
            </a:p>
          </p:txBody>
        </p:sp>
        <p:sp>
          <p:nvSpPr>
            <p:cNvPr id="1189" name="Google Shape;1189;p82"/>
            <p:cNvSpPr/>
            <p:nvPr/>
          </p:nvSpPr>
          <p:spPr>
            <a:xfrm>
              <a:off x="5632505" y="3057520"/>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2"/>
            <p:cNvSpPr txBox="1"/>
            <p:nvPr/>
          </p:nvSpPr>
          <p:spPr>
            <a:xfrm>
              <a:off x="5674161" y="3099176"/>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Resolution</a:t>
              </a:r>
              <a:endParaRPr sz="16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Patch available</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sng" strike="noStrike" cap="none" dirty="0">
                  <a:solidFill>
                    <a:schemeClr val="dk1"/>
                  </a:solidFill>
                  <a:latin typeface="Calibri"/>
                  <a:ea typeface="Calibri"/>
                  <a:cs typeface="Calibri"/>
                  <a:sym typeface="Calibri"/>
                </a:rPr>
                <a:t>Request for Change: </a:t>
              </a:r>
              <a:r>
                <a:rPr lang="en-US" sz="1200" b="0" i="0" u="none" strike="noStrike" cap="none" dirty="0">
                  <a:solidFill>
                    <a:schemeClr val="dk1"/>
                  </a:solidFill>
                  <a:latin typeface="Calibri"/>
                  <a:ea typeface="Calibri"/>
                  <a:cs typeface="Calibri"/>
                  <a:sym typeface="Calibri"/>
                </a:rPr>
                <a:t>Install patch T12-02 on pclx3</a:t>
              </a:r>
              <a:endParaRPr dirty="0">
                <a:solidFill>
                  <a:schemeClr val="dk1"/>
                </a:solidFill>
              </a:endParaRPr>
            </a:p>
          </p:txBody>
        </p:sp>
      </p:grpSp>
      <p:pic>
        <p:nvPicPr>
          <p:cNvPr id="1191" name="Google Shape;1191;p82"/>
          <p:cNvPicPr preferRelativeResize="0"/>
          <p:nvPr/>
        </p:nvPicPr>
        <p:blipFill rotWithShape="1">
          <a:blip r:embed="rId3">
            <a:alphaModFix/>
          </a:blip>
          <a:srcRect/>
          <a:stretch/>
        </p:blipFill>
        <p:spPr>
          <a:xfrm>
            <a:off x="1280983" y="4825007"/>
            <a:ext cx="1309316" cy="1246807"/>
          </a:xfrm>
          <a:prstGeom prst="rect">
            <a:avLst/>
          </a:prstGeom>
          <a:noFill/>
          <a:ln>
            <a:noFill/>
          </a:ln>
        </p:spPr>
      </p:pic>
      <p:sp>
        <p:nvSpPr>
          <p:cNvPr id="1192" name="Google Shape;1192;p82"/>
          <p:cNvSpPr txBox="1">
            <a:spLocks noGrp="1"/>
          </p:cNvSpPr>
          <p:nvPr>
            <p:ph type="sldNum" idx="12"/>
          </p:nvPr>
        </p:nvSpPr>
        <p:spPr>
          <a:xfrm>
            <a:off x="8077200" y="643052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
        <p:nvSpPr>
          <p:cNvPr id="2" name="Right Arrow 1">
            <a:extLst>
              <a:ext uri="{FF2B5EF4-FFF2-40B4-BE49-F238E27FC236}">
                <a16:creationId xmlns:a16="http://schemas.microsoft.com/office/drawing/2014/main" id="{D026ECF8-0BBC-146E-55DE-1B992975C10C}"/>
              </a:ext>
            </a:extLst>
          </p:cNvPr>
          <p:cNvSpPr/>
          <p:nvPr/>
        </p:nvSpPr>
        <p:spPr>
          <a:xfrm rot="5400000">
            <a:off x="5865248" y="4340129"/>
            <a:ext cx="315199" cy="453058"/>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8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Key concepts – Summary</a:t>
            </a:r>
            <a:endParaRPr/>
          </a:p>
        </p:txBody>
      </p:sp>
      <p:sp>
        <p:nvSpPr>
          <p:cNvPr id="1199" name="Google Shape;1199;p8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GB" b="0" i="0" u="none" strike="noStrike" dirty="0">
                <a:solidFill>
                  <a:srgbClr val="374151"/>
                </a:solidFill>
                <a:effectLst/>
                <a:latin typeface="Söhne"/>
              </a:rPr>
              <a:t>Comprehend the distinction between incidents</a:t>
            </a:r>
            <a:r>
              <a:rPr lang="en-US" dirty="0"/>
              <a:t> and problems</a:t>
            </a:r>
          </a:p>
          <a:p>
            <a:pPr marL="342900" lvl="0" indent="-342900" algn="l" rtl="0">
              <a:spcBef>
                <a:spcPts val="560"/>
              </a:spcBef>
              <a:spcAft>
                <a:spcPts val="0"/>
              </a:spcAft>
              <a:buClr>
                <a:schemeClr val="dk1"/>
              </a:buClr>
              <a:buSzPts val="2800"/>
              <a:buChar char="•"/>
            </a:pPr>
            <a:r>
              <a:rPr lang="en-US" dirty="0"/>
              <a:t>Understanding and using both ways to dealing with problems:</a:t>
            </a:r>
            <a:endParaRPr dirty="0"/>
          </a:p>
          <a:p>
            <a:pPr marL="742950" lvl="1" indent="-285750" algn="l" rtl="0">
              <a:spcBef>
                <a:spcPts val="480"/>
              </a:spcBef>
              <a:spcAft>
                <a:spcPts val="0"/>
              </a:spcAft>
              <a:buClr>
                <a:schemeClr val="dk1"/>
              </a:buClr>
              <a:buSzPts val="2400"/>
              <a:buChar char="–"/>
            </a:pPr>
            <a:r>
              <a:rPr lang="en-US" dirty="0"/>
              <a:t>Keep the impact of the problem manageable (Workaround -&gt; Known Error)</a:t>
            </a:r>
            <a:endParaRPr dirty="0"/>
          </a:p>
          <a:p>
            <a:pPr marL="742950" lvl="1" indent="-285750" algn="l" rtl="0">
              <a:spcBef>
                <a:spcPts val="480"/>
              </a:spcBef>
              <a:spcAft>
                <a:spcPts val="0"/>
              </a:spcAft>
              <a:buClr>
                <a:schemeClr val="dk1"/>
              </a:buClr>
              <a:buSzPts val="2400"/>
              <a:buChar char="–"/>
            </a:pPr>
            <a:r>
              <a:rPr lang="en-US" dirty="0"/>
              <a:t>Resolve the problem by eliminating the underlying cause (-&gt; Change)</a:t>
            </a:r>
          </a:p>
          <a:p>
            <a:pPr indent="-457200">
              <a:spcBef>
                <a:spcPts val="480"/>
              </a:spcBef>
              <a:buSzPts val="2400"/>
            </a:pPr>
            <a:r>
              <a:rPr lang="de-DE" b="0" i="0" u="none" strike="noStrike" dirty="0">
                <a:solidFill>
                  <a:srgbClr val="374151"/>
                </a:solidFill>
                <a:effectLst/>
                <a:latin typeface="Söhne"/>
              </a:rPr>
              <a:t>Key </a:t>
            </a:r>
            <a:r>
              <a:rPr lang="de-DE" b="0" i="0" u="none" strike="noStrike" dirty="0" err="1">
                <a:solidFill>
                  <a:srgbClr val="374151"/>
                </a:solidFill>
                <a:effectLst/>
                <a:latin typeface="Söhne"/>
              </a:rPr>
              <a:t>activities</a:t>
            </a:r>
            <a:endParaRPr lang="en-US" dirty="0"/>
          </a:p>
          <a:p>
            <a:pPr marL="742950" lvl="1" indent="-285750">
              <a:spcBef>
                <a:spcPts val="480"/>
              </a:spcBef>
              <a:buSzPts val="2400"/>
            </a:pPr>
            <a:r>
              <a:rPr lang="en-US" dirty="0"/>
              <a:t>Identifying problems based on patterns and trends in the occurrence of incidents</a:t>
            </a:r>
          </a:p>
          <a:p>
            <a:pPr marL="742950" lvl="1" indent="-285750">
              <a:spcBef>
                <a:spcPts val="480"/>
              </a:spcBef>
              <a:buSzPts val="2400"/>
            </a:pPr>
            <a:r>
              <a:rPr lang="en-US" dirty="0"/>
              <a:t>Keeping information on known errors and workarounds up-to-date and accessible to staff involved in ISRM</a:t>
            </a:r>
            <a:endParaRPr dirty="0"/>
          </a:p>
        </p:txBody>
      </p:sp>
      <p:sp>
        <p:nvSpPr>
          <p:cNvPr id="1200" name="Google Shape;1200;p8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8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Configuration Management (CONFM)</a:t>
            </a:r>
            <a:endParaRPr/>
          </a:p>
        </p:txBody>
      </p:sp>
      <p:sp>
        <p:nvSpPr>
          <p:cNvPr id="1207" name="Google Shape;1207;p8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sp>
        <p:nvSpPr>
          <p:cNvPr id="1208" name="Google Shape;1208;p8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09" name="Google Shape;1209;p8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210" name="Google Shape;1210;p84"/>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provide and maintain a logical model of configuration items in support of other service management activities</a:t>
            </a:r>
            <a:endParaRPr sz="180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8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Important terms</a:t>
            </a:r>
            <a:endParaRPr/>
          </a:p>
        </p:txBody>
      </p:sp>
      <p:sp>
        <p:nvSpPr>
          <p:cNvPr id="1217" name="Google Shape;1217;p8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graphicFrame>
        <p:nvGraphicFramePr>
          <p:cNvPr id="1218" name="Google Shape;1218;p85"/>
          <p:cNvGraphicFramePr/>
          <p:nvPr>
            <p:extLst>
              <p:ext uri="{D42A27DB-BD31-4B8C-83A1-F6EECF244321}">
                <p14:modId xmlns:p14="http://schemas.microsoft.com/office/powerpoint/2010/main" val="4105822262"/>
              </p:ext>
            </p:extLst>
          </p:nvPr>
        </p:nvGraphicFramePr>
        <p:xfrm>
          <a:off x="609601" y="1696601"/>
          <a:ext cx="10972799" cy="188976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26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085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Configuration item (CI):</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Element that contributes to the delivery of one or more services or service components, therefore requiring control of its configuration</a:t>
                      </a:r>
                      <a:endParaRPr i="0" dirty="0"/>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Note: CIs can vary widely, from technical components (e.g. computer hardware, network components, software) to non-technical items (e.g. locations and rooms. documentation).</a:t>
                      </a:r>
                      <a:endParaRPr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219" name="Google Shape;1219;p85"/>
          <p:cNvGraphicFramePr/>
          <p:nvPr>
            <p:extLst>
              <p:ext uri="{D42A27DB-BD31-4B8C-83A1-F6EECF244321}">
                <p14:modId xmlns:p14="http://schemas.microsoft.com/office/powerpoint/2010/main" val="2809720648"/>
              </p:ext>
            </p:extLst>
          </p:nvPr>
        </p:nvGraphicFramePr>
        <p:xfrm>
          <a:off x="609601" y="4353679"/>
          <a:ext cx="10972799" cy="161544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92325">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73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Configuration management database (CMDB):</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Store for information about configuration items (CIs)</a:t>
                      </a:r>
                      <a:endParaRPr i="0" dirty="0"/>
                    </a:p>
                    <a:p>
                      <a:pPr marL="457200" marR="0" lvl="1" indent="0" algn="l" rtl="0">
                        <a:spcBef>
                          <a:spcPts val="0"/>
                        </a:spcBef>
                        <a:spcAft>
                          <a:spcPts val="0"/>
                        </a:spcAft>
                        <a:buNone/>
                      </a:pPr>
                      <a:endParaRPr sz="1800" b="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800" b="0" i="1" u="none" strike="noStrike" cap="none" dirty="0">
                          <a:solidFill>
                            <a:schemeClr val="dk1"/>
                          </a:solidFill>
                          <a:latin typeface="Calibri"/>
                          <a:ea typeface="Calibri"/>
                          <a:cs typeface="Calibri"/>
                          <a:sym typeface="Calibri"/>
                        </a:rPr>
                        <a:t>Note: A CMDB is not necessarily a single database covering all configuration items (CIs). It may rather be composed of multiple data stores.</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8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Requirements according to FitSM-1</a:t>
            </a:r>
            <a:endParaRPr/>
          </a:p>
        </p:txBody>
      </p:sp>
      <p:sp>
        <p:nvSpPr>
          <p:cNvPr id="1225" name="Google Shape;1225;p8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graphicFrame>
        <p:nvGraphicFramePr>
          <p:cNvPr id="1226" name="Google Shape;1226;p86"/>
          <p:cNvGraphicFramePr/>
          <p:nvPr/>
        </p:nvGraphicFramePr>
        <p:xfrm>
          <a:off x="1981200" y="1697038"/>
          <a:ext cx="8229600" cy="274345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PR11 Configuration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PR11.1 The scope of configuration management shall be defined together with the types of configuration items (CIs) and relationships to be considered.</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PR11.2 The level of detail of configuration information shall be sufficient to support effective control over CIs.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PR11.3 Information on CIs and their relationships with other CIs shall be maintained in a configuration management database (CMDB).</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PR11.4 CIs shall be controlled and changes to CIs tracked in the CMDB.</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PR11.5 The information stored in the CMDB shall be verified at planned intervals.</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8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Key concepts</a:t>
            </a:r>
            <a:endParaRPr/>
          </a:p>
        </p:txBody>
      </p:sp>
      <p:sp>
        <p:nvSpPr>
          <p:cNvPr id="1233" name="Google Shape;1233;p87"/>
          <p:cNvSpPr txBox="1">
            <a:spLocks noGrp="1"/>
          </p:cNvSpPr>
          <p:nvPr>
            <p:ph type="body" idx="1"/>
          </p:nvPr>
        </p:nvSpPr>
        <p:spPr>
          <a:xfrm>
            <a:off x="609600" y="1696600"/>
            <a:ext cx="10972800" cy="2889454"/>
          </a:xfrm>
          <a:prstGeom prst="rect">
            <a:avLst/>
          </a:prstGeom>
          <a:noFill/>
          <a:ln>
            <a:noFill/>
          </a:ln>
        </p:spPr>
        <p:txBody>
          <a:bodyPr spcFirstLastPara="1" wrap="square" lIns="91425" tIns="45700" rIns="91425" bIns="45700" anchor="t" anchorCtr="0">
            <a:normAutofit/>
          </a:bodyPr>
          <a:lstStyle/>
          <a:p>
            <a:pPr marL="342900" lvl="0" indent="-356235" algn="l" rtl="0">
              <a:spcBef>
                <a:spcPts val="0"/>
              </a:spcBef>
              <a:spcAft>
                <a:spcPts val="0"/>
              </a:spcAft>
              <a:buClr>
                <a:schemeClr val="dk1"/>
              </a:buClr>
              <a:buSzPts val="2800"/>
              <a:buChar char="•"/>
            </a:pPr>
            <a:r>
              <a:rPr lang="en-US" sz="2000" dirty="0"/>
              <a:t>Configuration Management is </a:t>
            </a:r>
            <a:r>
              <a:rPr lang="en-US" sz="2000" u="sng" dirty="0"/>
              <a:t>not</a:t>
            </a:r>
            <a:r>
              <a:rPr lang="en-US" sz="2000" dirty="0"/>
              <a:t> about configuring resources</a:t>
            </a:r>
            <a:endParaRPr sz="2000" dirty="0"/>
          </a:p>
          <a:p>
            <a:pPr marL="342900" lvl="0" indent="-356235" algn="l" rtl="0">
              <a:spcBef>
                <a:spcPts val="518"/>
              </a:spcBef>
              <a:spcAft>
                <a:spcPts val="0"/>
              </a:spcAft>
              <a:buClr>
                <a:schemeClr val="dk1"/>
              </a:buClr>
              <a:buSzPts val="2800"/>
              <a:buChar char="•"/>
            </a:pPr>
            <a:r>
              <a:rPr lang="en-US" sz="2000" dirty="0"/>
              <a:t>Configuration Management is about understanding (and documenting) CIs, their attributes and relationships</a:t>
            </a:r>
            <a:endParaRPr sz="2000" dirty="0"/>
          </a:p>
          <a:p>
            <a:pPr marL="342900" lvl="0" indent="-356235" algn="l" rtl="0">
              <a:spcBef>
                <a:spcPts val="518"/>
              </a:spcBef>
              <a:spcAft>
                <a:spcPts val="0"/>
              </a:spcAft>
              <a:buClr>
                <a:schemeClr val="dk1"/>
              </a:buClr>
              <a:buSzPts val="2800"/>
              <a:buChar char="•"/>
            </a:pPr>
            <a:r>
              <a:rPr lang="en-US" sz="2000" dirty="0"/>
              <a:t>Select the adequate level of detail for </a:t>
            </a:r>
            <a:r>
              <a:rPr lang="en-US" sz="2000" u="sng" dirty="0"/>
              <a:t>your</a:t>
            </a:r>
            <a:r>
              <a:rPr lang="en-US" sz="2000" dirty="0"/>
              <a:t> CMDB:</a:t>
            </a:r>
            <a:endParaRPr sz="2000" dirty="0"/>
          </a:p>
          <a:p>
            <a:pPr marL="742950" lvl="1" indent="-297180" algn="l" rtl="0">
              <a:spcBef>
                <a:spcPts val="444"/>
              </a:spcBef>
              <a:spcAft>
                <a:spcPts val="0"/>
              </a:spcAft>
              <a:buClr>
                <a:schemeClr val="dk1"/>
              </a:buClr>
              <a:buSzPts val="2400"/>
              <a:buChar char="–"/>
            </a:pPr>
            <a:r>
              <a:rPr lang="en-US" sz="1800" dirty="0"/>
              <a:t>Too little detail -&gt; not enough control</a:t>
            </a:r>
            <a:endParaRPr sz="1800" dirty="0"/>
          </a:p>
          <a:p>
            <a:pPr marL="742950" lvl="1" indent="-297180" algn="l" rtl="0">
              <a:spcBef>
                <a:spcPts val="444"/>
              </a:spcBef>
              <a:spcAft>
                <a:spcPts val="0"/>
              </a:spcAft>
              <a:buClr>
                <a:schemeClr val="dk1"/>
              </a:buClr>
              <a:buSzPts val="2400"/>
              <a:buChar char="–"/>
            </a:pPr>
            <a:r>
              <a:rPr lang="en-US" sz="1800" dirty="0"/>
              <a:t>Too much detail -&gt; excessive bureaucracy</a:t>
            </a:r>
            <a:endParaRPr sz="1800" dirty="0"/>
          </a:p>
          <a:p>
            <a:pPr marL="342900" lvl="0" indent="-356235" algn="l" rtl="0">
              <a:spcBef>
                <a:spcPts val="518"/>
              </a:spcBef>
              <a:spcAft>
                <a:spcPts val="0"/>
              </a:spcAft>
              <a:buClr>
                <a:schemeClr val="dk1"/>
              </a:buClr>
              <a:buSzPts val="2800"/>
              <a:buChar char="•"/>
            </a:pPr>
            <a:r>
              <a:rPr lang="en-US" sz="2000" dirty="0"/>
              <a:t>Most important output from this process:</a:t>
            </a:r>
            <a:endParaRPr sz="2000" dirty="0"/>
          </a:p>
        </p:txBody>
      </p:sp>
      <p:sp>
        <p:nvSpPr>
          <p:cNvPr id="1234" name="Google Shape;1234;p8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sp>
        <p:nvSpPr>
          <p:cNvPr id="1235" name="Google Shape;1235;p87"/>
          <p:cNvSpPr txBox="1"/>
          <p:nvPr/>
        </p:nvSpPr>
        <p:spPr>
          <a:xfrm>
            <a:off x="2371385" y="4586054"/>
            <a:ext cx="814453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rPr>
              <a:t>Logical</a:t>
            </a:r>
            <a:r>
              <a:rPr lang="en-US" sz="1800" dirty="0">
                <a:solidFill>
                  <a:schemeClr val="dk1"/>
                </a:solidFill>
                <a:latin typeface="Calibri"/>
                <a:ea typeface="Calibri"/>
                <a:cs typeface="Calibri"/>
                <a:sym typeface="Calibri"/>
              </a:rPr>
              <a:t> CMDB:</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Information on CIs, their attributes and relationships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Based on information from various sources (physical databases, asset inventories)</a:t>
            </a:r>
            <a:endParaRPr dirty="0"/>
          </a:p>
        </p:txBody>
      </p:sp>
      <p:sp>
        <p:nvSpPr>
          <p:cNvPr id="1236" name="Google Shape;1236;p87"/>
          <p:cNvSpPr/>
          <p:nvPr/>
        </p:nvSpPr>
        <p:spPr>
          <a:xfrm>
            <a:off x="1280498" y="4699173"/>
            <a:ext cx="1046602" cy="738130"/>
          </a:xfrm>
          <a:prstGeom prst="can">
            <a:avLst>
              <a:gd name="adj" fmla="val 25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CMDB</a:t>
            </a:r>
            <a:endParaRPr/>
          </a:p>
        </p:txBody>
      </p:sp>
      <p:sp>
        <p:nvSpPr>
          <p:cNvPr id="7" name="Google Shape;1233;p87">
            <a:extLst>
              <a:ext uri="{FF2B5EF4-FFF2-40B4-BE49-F238E27FC236}">
                <a16:creationId xmlns:a16="http://schemas.microsoft.com/office/drawing/2014/main" id="{FC33309D-79B0-8096-2C87-04750395DE50}"/>
              </a:ext>
            </a:extLst>
          </p:cNvPr>
          <p:cNvSpPr txBox="1">
            <a:spLocks/>
          </p:cNvSpPr>
          <p:nvPr/>
        </p:nvSpPr>
        <p:spPr>
          <a:xfrm>
            <a:off x="609600" y="5816731"/>
            <a:ext cx="10972800" cy="92333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indent="-356235">
              <a:spcBef>
                <a:spcPts val="518"/>
              </a:spcBef>
              <a:buSzPts val="2800"/>
            </a:pPr>
            <a:r>
              <a:rPr lang="en-US" sz="2000" dirty="0"/>
              <a:t>The CMDB is a key source of information to staff involved in many other ITSM processes.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8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Key concepts – Services, service components and CIs</a:t>
            </a:r>
            <a:endParaRPr/>
          </a:p>
        </p:txBody>
      </p:sp>
      <p:sp>
        <p:nvSpPr>
          <p:cNvPr id="1243" name="Google Shape;1243;p8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grpSp>
        <p:nvGrpSpPr>
          <p:cNvPr id="1244" name="Google Shape;1244;p88"/>
          <p:cNvGrpSpPr/>
          <p:nvPr/>
        </p:nvGrpSpPr>
        <p:grpSpPr>
          <a:xfrm>
            <a:off x="3965738" y="2212713"/>
            <a:ext cx="5970216" cy="3327609"/>
            <a:chOff x="3640547" y="3961561"/>
            <a:chExt cx="5044116" cy="2647473"/>
          </a:xfrm>
        </p:grpSpPr>
        <p:sp>
          <p:nvSpPr>
            <p:cNvPr id="1245" name="Google Shape;1245;p88"/>
            <p:cNvSpPr/>
            <p:nvPr/>
          </p:nvSpPr>
          <p:spPr>
            <a:xfrm>
              <a:off x="3659999" y="5665450"/>
              <a:ext cx="5024664" cy="943584"/>
            </a:xfrm>
            <a:prstGeom prst="cloud">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CIs</a:t>
              </a:r>
              <a:endParaRPr/>
            </a:p>
            <a:p>
              <a:pPr marL="0" marR="0" lvl="0" indent="0" algn="ctr" rtl="0">
                <a:spcBef>
                  <a:spcPts val="0"/>
                </a:spcBef>
                <a:spcAft>
                  <a:spcPts val="0"/>
                </a:spcAft>
                <a:buNone/>
              </a:pPr>
              <a:r>
                <a:rPr lang="en-US" sz="1400">
                  <a:solidFill>
                    <a:schemeClr val="dk1"/>
                  </a:solidFill>
                  <a:latin typeface="Calibri"/>
                  <a:ea typeface="Calibri"/>
                  <a:cs typeface="Calibri"/>
                  <a:sym typeface="Calibri"/>
                </a:rPr>
                <a:t>(hardware, software, communication infrastructure, …)</a:t>
              </a:r>
              <a:endParaRPr/>
            </a:p>
          </p:txBody>
        </p:sp>
        <p:sp>
          <p:nvSpPr>
            <p:cNvPr id="1246" name="Google Shape;1246;p88"/>
            <p:cNvSpPr/>
            <p:nvPr/>
          </p:nvSpPr>
          <p:spPr>
            <a:xfrm>
              <a:off x="3640547" y="3963936"/>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1247" name="Google Shape;1247;p88"/>
            <p:cNvSpPr/>
            <p:nvPr/>
          </p:nvSpPr>
          <p:spPr>
            <a:xfrm>
              <a:off x="3659392" y="4896372"/>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1248" name="Google Shape;1248;p88"/>
            <p:cNvSpPr/>
            <p:nvPr/>
          </p:nvSpPr>
          <p:spPr>
            <a:xfrm>
              <a:off x="4721784" y="4896371"/>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1249" name="Google Shape;1249;p88"/>
            <p:cNvSpPr/>
            <p:nvPr/>
          </p:nvSpPr>
          <p:spPr>
            <a:xfrm>
              <a:off x="5784176" y="489637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1250" name="Google Shape;1250;p88"/>
            <p:cNvSpPr/>
            <p:nvPr/>
          </p:nvSpPr>
          <p:spPr>
            <a:xfrm>
              <a:off x="6846568" y="489636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1251" name="Google Shape;1251;p88"/>
            <p:cNvSpPr/>
            <p:nvPr/>
          </p:nvSpPr>
          <p:spPr>
            <a:xfrm>
              <a:off x="7908960" y="489636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1252" name="Google Shape;1252;p88"/>
            <p:cNvSpPr/>
            <p:nvPr/>
          </p:nvSpPr>
          <p:spPr>
            <a:xfrm>
              <a:off x="6297397" y="3961561"/>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1253" name="Google Shape;1253;p88"/>
            <p:cNvCxnSpPr>
              <a:stCxn id="1247" idx="0"/>
              <a:endCxn id="1246" idx="2"/>
            </p:cNvCxnSpPr>
            <p:nvPr/>
          </p:nvCxnSpPr>
          <p:spPr>
            <a:xfrm rot="10800000" flipH="1">
              <a:off x="4046940" y="4416072"/>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1254" name="Google Shape;1254;p88"/>
            <p:cNvCxnSpPr>
              <a:stCxn id="1248" idx="0"/>
              <a:endCxn id="1246" idx="2"/>
            </p:cNvCxnSpPr>
            <p:nvPr/>
          </p:nvCxnSpPr>
          <p:spPr>
            <a:xfrm rot="10800000">
              <a:off x="4833932" y="4416071"/>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1255" name="Google Shape;1255;p88"/>
            <p:cNvCxnSpPr>
              <a:stCxn id="1249" idx="0"/>
              <a:endCxn id="1246" idx="2"/>
            </p:cNvCxnSpPr>
            <p:nvPr/>
          </p:nvCxnSpPr>
          <p:spPr>
            <a:xfrm rot="10800000">
              <a:off x="4834024" y="4416070"/>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1256" name="Google Shape;1256;p88"/>
            <p:cNvCxnSpPr>
              <a:stCxn id="1249" idx="0"/>
              <a:endCxn id="1252" idx="2"/>
            </p:cNvCxnSpPr>
            <p:nvPr/>
          </p:nvCxnSpPr>
          <p:spPr>
            <a:xfrm rot="10800000" flipH="1">
              <a:off x="6171724" y="4413670"/>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1257" name="Google Shape;1257;p88"/>
            <p:cNvCxnSpPr>
              <a:stCxn id="1248" idx="0"/>
              <a:endCxn id="1252" idx="2"/>
            </p:cNvCxnSpPr>
            <p:nvPr/>
          </p:nvCxnSpPr>
          <p:spPr>
            <a:xfrm rot="10800000" flipH="1">
              <a:off x="5109332" y="4413671"/>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1258" name="Google Shape;1258;p88"/>
            <p:cNvCxnSpPr>
              <a:stCxn id="1250" idx="0"/>
              <a:endCxn id="1252" idx="2"/>
            </p:cNvCxnSpPr>
            <p:nvPr/>
          </p:nvCxnSpPr>
          <p:spPr>
            <a:xfrm rot="10800000" flipH="1">
              <a:off x="7234116" y="4413669"/>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1259" name="Google Shape;1259;p88"/>
            <p:cNvCxnSpPr>
              <a:stCxn id="1251" idx="0"/>
              <a:endCxn id="1252" idx="2"/>
            </p:cNvCxnSpPr>
            <p:nvPr/>
          </p:nvCxnSpPr>
          <p:spPr>
            <a:xfrm rot="10800000">
              <a:off x="7490708" y="4413668"/>
              <a:ext cx="805800" cy="482700"/>
            </a:xfrm>
            <a:prstGeom prst="straightConnector1">
              <a:avLst/>
            </a:prstGeom>
            <a:noFill/>
            <a:ln w="19050" cap="flat" cmpd="sng">
              <a:solidFill>
                <a:srgbClr val="4A7DBA"/>
              </a:solidFill>
              <a:prstDash val="solid"/>
              <a:round/>
              <a:headEnd type="none" w="sm" len="sm"/>
              <a:tailEnd type="none" w="sm" len="sm"/>
            </a:ln>
          </p:spPr>
        </p:cxnSp>
        <p:cxnSp>
          <p:nvCxnSpPr>
            <p:cNvPr id="1260" name="Google Shape;1260;p88"/>
            <p:cNvCxnSpPr>
              <a:stCxn id="1247" idx="2"/>
            </p:cNvCxnSpPr>
            <p:nvPr/>
          </p:nvCxnSpPr>
          <p:spPr>
            <a:xfrm>
              <a:off x="4046940" y="5348531"/>
              <a:ext cx="124500" cy="522600"/>
            </a:xfrm>
            <a:prstGeom prst="straightConnector1">
              <a:avLst/>
            </a:prstGeom>
            <a:noFill/>
            <a:ln w="19050" cap="flat" cmpd="sng">
              <a:solidFill>
                <a:srgbClr val="4A7DBA"/>
              </a:solidFill>
              <a:prstDash val="solid"/>
              <a:round/>
              <a:headEnd type="none" w="sm" len="sm"/>
              <a:tailEnd type="none" w="sm" len="sm"/>
            </a:ln>
          </p:spPr>
        </p:cxnSp>
        <p:cxnSp>
          <p:nvCxnSpPr>
            <p:cNvPr id="1261" name="Google Shape;1261;p88"/>
            <p:cNvCxnSpPr>
              <a:stCxn id="1247" idx="2"/>
            </p:cNvCxnSpPr>
            <p:nvPr/>
          </p:nvCxnSpPr>
          <p:spPr>
            <a:xfrm flipH="1">
              <a:off x="4002840" y="5348531"/>
              <a:ext cx="44100" cy="615000"/>
            </a:xfrm>
            <a:prstGeom prst="straightConnector1">
              <a:avLst/>
            </a:prstGeom>
            <a:noFill/>
            <a:ln w="19050" cap="flat" cmpd="sng">
              <a:solidFill>
                <a:srgbClr val="4A7DBA"/>
              </a:solidFill>
              <a:prstDash val="solid"/>
              <a:round/>
              <a:headEnd type="none" w="sm" len="sm"/>
              <a:tailEnd type="none" w="sm" len="sm"/>
            </a:ln>
          </p:spPr>
        </p:cxnSp>
        <p:cxnSp>
          <p:nvCxnSpPr>
            <p:cNvPr id="1262" name="Google Shape;1262;p88"/>
            <p:cNvCxnSpPr>
              <a:stCxn id="1247" idx="2"/>
            </p:cNvCxnSpPr>
            <p:nvPr/>
          </p:nvCxnSpPr>
          <p:spPr>
            <a:xfrm>
              <a:off x="4046940" y="5348531"/>
              <a:ext cx="315300" cy="426300"/>
            </a:xfrm>
            <a:prstGeom prst="straightConnector1">
              <a:avLst/>
            </a:prstGeom>
            <a:noFill/>
            <a:ln w="19050" cap="flat" cmpd="sng">
              <a:solidFill>
                <a:srgbClr val="4A7DBA"/>
              </a:solidFill>
              <a:prstDash val="solid"/>
              <a:round/>
              <a:headEnd type="none" w="sm" len="sm"/>
              <a:tailEnd type="none" w="sm" len="sm"/>
            </a:ln>
          </p:spPr>
        </p:cxnSp>
        <p:cxnSp>
          <p:nvCxnSpPr>
            <p:cNvPr id="1263" name="Google Shape;1263;p88"/>
            <p:cNvCxnSpPr>
              <a:stCxn id="1248" idx="2"/>
            </p:cNvCxnSpPr>
            <p:nvPr/>
          </p:nvCxnSpPr>
          <p:spPr>
            <a:xfrm flipH="1">
              <a:off x="4971632" y="5348530"/>
              <a:ext cx="137700" cy="426300"/>
            </a:xfrm>
            <a:prstGeom prst="straightConnector1">
              <a:avLst/>
            </a:prstGeom>
            <a:noFill/>
            <a:ln w="19050" cap="flat" cmpd="sng">
              <a:solidFill>
                <a:srgbClr val="4A7DBA"/>
              </a:solidFill>
              <a:prstDash val="solid"/>
              <a:round/>
              <a:headEnd type="none" w="sm" len="sm"/>
              <a:tailEnd type="none" w="sm" len="sm"/>
            </a:ln>
          </p:spPr>
        </p:cxnSp>
        <p:cxnSp>
          <p:nvCxnSpPr>
            <p:cNvPr id="1264" name="Google Shape;1264;p88"/>
            <p:cNvCxnSpPr>
              <a:stCxn id="1249" idx="2"/>
            </p:cNvCxnSpPr>
            <p:nvPr/>
          </p:nvCxnSpPr>
          <p:spPr>
            <a:xfrm flipH="1">
              <a:off x="6001624" y="5348529"/>
              <a:ext cx="170100" cy="370800"/>
            </a:xfrm>
            <a:prstGeom prst="straightConnector1">
              <a:avLst/>
            </a:prstGeom>
            <a:noFill/>
            <a:ln w="19050" cap="flat" cmpd="sng">
              <a:solidFill>
                <a:srgbClr val="4A7DBA"/>
              </a:solidFill>
              <a:prstDash val="solid"/>
              <a:round/>
              <a:headEnd type="none" w="sm" len="sm"/>
              <a:tailEnd type="none" w="sm" len="sm"/>
            </a:ln>
          </p:spPr>
        </p:cxnSp>
        <p:cxnSp>
          <p:nvCxnSpPr>
            <p:cNvPr id="1265" name="Google Shape;1265;p88"/>
            <p:cNvCxnSpPr>
              <a:stCxn id="1248" idx="2"/>
            </p:cNvCxnSpPr>
            <p:nvPr/>
          </p:nvCxnSpPr>
          <p:spPr>
            <a:xfrm>
              <a:off x="5109332" y="5348530"/>
              <a:ext cx="47100" cy="426300"/>
            </a:xfrm>
            <a:prstGeom prst="straightConnector1">
              <a:avLst/>
            </a:prstGeom>
            <a:noFill/>
            <a:ln w="19050" cap="flat" cmpd="sng">
              <a:solidFill>
                <a:srgbClr val="4A7DBA"/>
              </a:solidFill>
              <a:prstDash val="solid"/>
              <a:round/>
              <a:headEnd type="none" w="sm" len="sm"/>
              <a:tailEnd type="none" w="sm" len="sm"/>
            </a:ln>
          </p:spPr>
        </p:cxnSp>
        <p:cxnSp>
          <p:nvCxnSpPr>
            <p:cNvPr id="1266" name="Google Shape;1266;p88"/>
            <p:cNvCxnSpPr>
              <a:stCxn id="1248" idx="2"/>
            </p:cNvCxnSpPr>
            <p:nvPr/>
          </p:nvCxnSpPr>
          <p:spPr>
            <a:xfrm>
              <a:off x="5109332" y="5348530"/>
              <a:ext cx="286200" cy="378900"/>
            </a:xfrm>
            <a:prstGeom prst="straightConnector1">
              <a:avLst/>
            </a:prstGeom>
            <a:noFill/>
            <a:ln w="19050" cap="flat" cmpd="sng">
              <a:solidFill>
                <a:srgbClr val="4A7DBA"/>
              </a:solidFill>
              <a:prstDash val="solid"/>
              <a:round/>
              <a:headEnd type="none" w="sm" len="sm"/>
              <a:tailEnd type="none" w="sm" len="sm"/>
            </a:ln>
          </p:spPr>
        </p:cxnSp>
        <p:cxnSp>
          <p:nvCxnSpPr>
            <p:cNvPr id="1267" name="Google Shape;1267;p88"/>
            <p:cNvCxnSpPr>
              <a:stCxn id="1249" idx="2"/>
              <a:endCxn id="1245" idx="3"/>
            </p:cNvCxnSpPr>
            <p:nvPr/>
          </p:nvCxnSpPr>
          <p:spPr>
            <a:xfrm>
              <a:off x="6171724" y="5348529"/>
              <a:ext cx="600" cy="370800"/>
            </a:xfrm>
            <a:prstGeom prst="straightConnector1">
              <a:avLst/>
            </a:prstGeom>
            <a:noFill/>
            <a:ln w="19050" cap="flat" cmpd="sng">
              <a:solidFill>
                <a:srgbClr val="4A7DBA"/>
              </a:solidFill>
              <a:prstDash val="solid"/>
              <a:round/>
              <a:headEnd type="none" w="sm" len="sm"/>
              <a:tailEnd type="none" w="sm" len="sm"/>
            </a:ln>
          </p:spPr>
        </p:cxnSp>
        <p:cxnSp>
          <p:nvCxnSpPr>
            <p:cNvPr id="1268" name="Google Shape;1268;p88"/>
            <p:cNvCxnSpPr>
              <a:stCxn id="1249" idx="2"/>
            </p:cNvCxnSpPr>
            <p:nvPr/>
          </p:nvCxnSpPr>
          <p:spPr>
            <a:xfrm>
              <a:off x="6171724" y="5348529"/>
              <a:ext cx="163500" cy="331200"/>
            </a:xfrm>
            <a:prstGeom prst="straightConnector1">
              <a:avLst/>
            </a:prstGeom>
            <a:noFill/>
            <a:ln w="19050" cap="flat" cmpd="sng">
              <a:solidFill>
                <a:srgbClr val="4A7DBA"/>
              </a:solidFill>
              <a:prstDash val="solid"/>
              <a:round/>
              <a:headEnd type="none" w="sm" len="sm"/>
              <a:tailEnd type="none" w="sm" len="sm"/>
            </a:ln>
          </p:spPr>
        </p:cxnSp>
        <p:cxnSp>
          <p:nvCxnSpPr>
            <p:cNvPr id="1269" name="Google Shape;1269;p88"/>
            <p:cNvCxnSpPr>
              <a:endCxn id="1250" idx="2"/>
            </p:cNvCxnSpPr>
            <p:nvPr/>
          </p:nvCxnSpPr>
          <p:spPr>
            <a:xfrm rot="10800000" flipH="1">
              <a:off x="7010016" y="5348528"/>
              <a:ext cx="224100" cy="370800"/>
            </a:xfrm>
            <a:prstGeom prst="straightConnector1">
              <a:avLst/>
            </a:prstGeom>
            <a:noFill/>
            <a:ln w="19050" cap="flat" cmpd="sng">
              <a:solidFill>
                <a:srgbClr val="4A7DBA"/>
              </a:solidFill>
              <a:prstDash val="solid"/>
              <a:round/>
              <a:headEnd type="none" w="sm" len="sm"/>
              <a:tailEnd type="none" w="sm" len="sm"/>
            </a:ln>
          </p:spPr>
        </p:cxnSp>
        <p:cxnSp>
          <p:nvCxnSpPr>
            <p:cNvPr id="1270" name="Google Shape;1270;p88"/>
            <p:cNvCxnSpPr>
              <a:endCxn id="1250" idx="2"/>
            </p:cNvCxnSpPr>
            <p:nvPr/>
          </p:nvCxnSpPr>
          <p:spPr>
            <a:xfrm rot="10800000">
              <a:off x="7234116" y="5348528"/>
              <a:ext cx="38400" cy="316800"/>
            </a:xfrm>
            <a:prstGeom prst="straightConnector1">
              <a:avLst/>
            </a:prstGeom>
            <a:noFill/>
            <a:ln w="19050" cap="flat" cmpd="sng">
              <a:solidFill>
                <a:srgbClr val="4A7DBA"/>
              </a:solidFill>
              <a:prstDash val="solid"/>
              <a:round/>
              <a:headEnd type="none" w="sm" len="sm"/>
              <a:tailEnd type="none" w="sm" len="sm"/>
            </a:ln>
          </p:spPr>
        </p:cxnSp>
        <p:cxnSp>
          <p:nvCxnSpPr>
            <p:cNvPr id="1271" name="Google Shape;1271;p88"/>
            <p:cNvCxnSpPr>
              <a:endCxn id="1250" idx="2"/>
            </p:cNvCxnSpPr>
            <p:nvPr/>
          </p:nvCxnSpPr>
          <p:spPr>
            <a:xfrm rot="10800000">
              <a:off x="7234116" y="5348528"/>
              <a:ext cx="256500" cy="316800"/>
            </a:xfrm>
            <a:prstGeom prst="straightConnector1">
              <a:avLst/>
            </a:prstGeom>
            <a:noFill/>
            <a:ln w="19050" cap="flat" cmpd="sng">
              <a:solidFill>
                <a:srgbClr val="4A7DBA"/>
              </a:solidFill>
              <a:prstDash val="solid"/>
              <a:round/>
              <a:headEnd type="none" w="sm" len="sm"/>
              <a:tailEnd type="none" w="sm" len="sm"/>
            </a:ln>
          </p:spPr>
        </p:cxnSp>
        <p:cxnSp>
          <p:nvCxnSpPr>
            <p:cNvPr id="1272" name="Google Shape;1272;p88"/>
            <p:cNvCxnSpPr>
              <a:endCxn id="1251" idx="2"/>
            </p:cNvCxnSpPr>
            <p:nvPr/>
          </p:nvCxnSpPr>
          <p:spPr>
            <a:xfrm rot="10800000" flipH="1">
              <a:off x="8071808" y="5348527"/>
              <a:ext cx="224700" cy="378900"/>
            </a:xfrm>
            <a:prstGeom prst="straightConnector1">
              <a:avLst/>
            </a:prstGeom>
            <a:noFill/>
            <a:ln w="19050" cap="flat" cmpd="sng">
              <a:solidFill>
                <a:srgbClr val="4A7DBA"/>
              </a:solidFill>
              <a:prstDash val="solid"/>
              <a:round/>
              <a:headEnd type="none" w="sm" len="sm"/>
              <a:tailEnd type="none" w="sm" len="sm"/>
            </a:ln>
          </p:spPr>
        </p:cxnSp>
        <p:cxnSp>
          <p:nvCxnSpPr>
            <p:cNvPr id="1273" name="Google Shape;1273;p88"/>
            <p:cNvCxnSpPr>
              <a:endCxn id="1251" idx="2"/>
            </p:cNvCxnSpPr>
            <p:nvPr/>
          </p:nvCxnSpPr>
          <p:spPr>
            <a:xfrm rot="10800000" flipH="1">
              <a:off x="8248208" y="5348527"/>
              <a:ext cx="48300" cy="452100"/>
            </a:xfrm>
            <a:prstGeom prst="straightConnector1">
              <a:avLst/>
            </a:prstGeom>
            <a:noFill/>
            <a:ln w="19050" cap="flat" cmpd="sng">
              <a:solidFill>
                <a:srgbClr val="4A7DBA"/>
              </a:solidFill>
              <a:prstDash val="solid"/>
              <a:round/>
              <a:headEnd type="none" w="sm" len="sm"/>
              <a:tailEnd type="none" w="sm" len="sm"/>
            </a:ln>
          </p:spPr>
        </p:cxnSp>
        <p:cxnSp>
          <p:nvCxnSpPr>
            <p:cNvPr id="1274" name="Google Shape;1274;p88"/>
            <p:cNvCxnSpPr>
              <a:endCxn id="1251" idx="2"/>
            </p:cNvCxnSpPr>
            <p:nvPr/>
          </p:nvCxnSpPr>
          <p:spPr>
            <a:xfrm rot="10800000">
              <a:off x="8296508" y="5348527"/>
              <a:ext cx="142800" cy="522300"/>
            </a:xfrm>
            <a:prstGeom prst="straightConnector1">
              <a:avLst/>
            </a:prstGeom>
            <a:noFill/>
            <a:ln w="19050" cap="flat" cmpd="sng">
              <a:solidFill>
                <a:srgbClr val="4A7DBA"/>
              </a:solidFill>
              <a:prstDash val="solid"/>
              <a:round/>
              <a:headEnd type="none" w="sm" len="sm"/>
              <a:tailEnd type="none" w="sm" len="sm"/>
            </a:ln>
          </p:spPr>
        </p:cxnSp>
      </p:grpSp>
      <p:sp>
        <p:nvSpPr>
          <p:cNvPr id="1275" name="Google Shape;1275;p88"/>
          <p:cNvSpPr txBox="1"/>
          <p:nvPr/>
        </p:nvSpPr>
        <p:spPr>
          <a:xfrm>
            <a:off x="1634571" y="2288819"/>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1276" name="Google Shape;1276;p88"/>
          <p:cNvSpPr txBox="1"/>
          <p:nvPr/>
        </p:nvSpPr>
        <p:spPr>
          <a:xfrm>
            <a:off x="1632460" y="3478475"/>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 components</a:t>
            </a:r>
            <a:endParaRPr sz="1400">
              <a:solidFill>
                <a:schemeClr val="dk1"/>
              </a:solidFill>
              <a:latin typeface="Calibri"/>
              <a:ea typeface="Calibri"/>
              <a:cs typeface="Calibri"/>
              <a:sym typeface="Calibri"/>
            </a:endParaRPr>
          </a:p>
        </p:txBody>
      </p:sp>
      <p:sp>
        <p:nvSpPr>
          <p:cNvPr id="1277" name="Google Shape;1277;p88"/>
          <p:cNvSpPr txBox="1"/>
          <p:nvPr/>
        </p:nvSpPr>
        <p:spPr>
          <a:xfrm>
            <a:off x="1630350" y="4668131"/>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Configuration items</a:t>
            </a:r>
            <a:endParaRPr sz="1400">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8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Change Management (CHM)</a:t>
            </a:r>
            <a:endParaRPr/>
          </a:p>
        </p:txBody>
      </p:sp>
      <p:sp>
        <p:nvSpPr>
          <p:cNvPr id="1284" name="Google Shape;1284;p8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89</a:t>
            </a:fld>
            <a:endParaRPr/>
          </a:p>
        </p:txBody>
      </p:sp>
      <p:sp>
        <p:nvSpPr>
          <p:cNvPr id="1285" name="Google Shape;1285;p8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86" name="Google Shape;1286;p8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287" name="Google Shape;1287;p8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plan, approve and review changes in a controlled manner to avoid adverse impact on services</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principles: Plan-Do-Check-Act cycle (PDCA)</a:t>
            </a:r>
            <a:endParaRPr/>
          </a:p>
        </p:txBody>
      </p:sp>
      <p:sp>
        <p:nvSpPr>
          <p:cNvPr id="129" name="Google Shape;129;p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30" name="Google Shape;130;p9"/>
          <p:cNvSpPr txBox="1">
            <a:spLocks noGrp="1"/>
          </p:cNvSpPr>
          <p:nvPr>
            <p:ph type="body" idx="4294967295"/>
          </p:nvPr>
        </p:nvSpPr>
        <p:spPr>
          <a:xfrm>
            <a:off x="1119882" y="5004617"/>
            <a:ext cx="9871052" cy="1374701"/>
          </a:xfrm>
          <a:prstGeom prst="rect">
            <a:avLst/>
          </a:prstGeom>
          <a:noFill/>
          <a:ln>
            <a:noFill/>
          </a:ln>
        </p:spPr>
        <p:txBody>
          <a:bodyPr spcFirstLastPara="1" wrap="square" lIns="91425" tIns="45700" rIns="116975" bIns="45700" anchor="t" anchorCtr="0">
            <a:normAutofit fontScale="92500"/>
          </a:bodyPr>
          <a:lstStyle/>
          <a:p>
            <a:pPr marL="268998" lvl="0" indent="-241092" algn="l" rtl="0">
              <a:lnSpc>
                <a:spcPct val="90000"/>
              </a:lnSpc>
              <a:spcBef>
                <a:spcPts val="0"/>
              </a:spcBef>
              <a:spcAft>
                <a:spcPts val="0"/>
              </a:spcAft>
              <a:buClr>
                <a:schemeClr val="dk1"/>
              </a:buClr>
              <a:buSzPts val="2400"/>
              <a:buChar char="•"/>
            </a:pPr>
            <a:r>
              <a:rPr lang="en-US" sz="2400"/>
              <a:t>Quality management approach according to W. E. Deming</a:t>
            </a:r>
            <a:endParaRPr/>
          </a:p>
          <a:p>
            <a:pPr marL="268998" lvl="0" indent="-241092" algn="l" rtl="0">
              <a:lnSpc>
                <a:spcPct val="90000"/>
              </a:lnSpc>
              <a:spcBef>
                <a:spcPts val="480"/>
              </a:spcBef>
              <a:spcAft>
                <a:spcPts val="0"/>
              </a:spcAft>
              <a:buClr>
                <a:schemeClr val="dk1"/>
              </a:buClr>
              <a:buSzPts val="2400"/>
              <a:buChar char="•"/>
            </a:pPr>
            <a:r>
              <a:rPr lang="en-US" sz="2400"/>
              <a:t>Key principle: continual improvement</a:t>
            </a:r>
            <a:endParaRPr/>
          </a:p>
          <a:p>
            <a:pPr marL="268998" lvl="0" indent="-241092" algn="l" rtl="0">
              <a:lnSpc>
                <a:spcPct val="90000"/>
              </a:lnSpc>
              <a:spcBef>
                <a:spcPts val="480"/>
              </a:spcBef>
              <a:spcAft>
                <a:spcPts val="0"/>
              </a:spcAft>
              <a:buClr>
                <a:schemeClr val="dk1"/>
              </a:buClr>
              <a:buSzPts val="2400"/>
              <a:buChar char="•"/>
            </a:pPr>
            <a:r>
              <a:rPr lang="en-US" sz="2400"/>
              <a:t>Plan-Do-Check-Act can be applied to the whole service management system</a:t>
            </a:r>
            <a:endParaRPr/>
          </a:p>
        </p:txBody>
      </p:sp>
      <p:cxnSp>
        <p:nvCxnSpPr>
          <p:cNvPr id="131" name="Google Shape;131;p9"/>
          <p:cNvCxnSpPr/>
          <p:nvPr/>
        </p:nvCxnSpPr>
        <p:spPr>
          <a:xfrm rot="10800000" flipH="1">
            <a:off x="2259514" y="4391230"/>
            <a:ext cx="2349330" cy="5582"/>
          </a:xfrm>
          <a:prstGeom prst="straightConnector1">
            <a:avLst/>
          </a:prstGeom>
          <a:noFill/>
          <a:ln w="12700" cap="flat" cmpd="sng">
            <a:solidFill>
              <a:schemeClr val="dk1"/>
            </a:solidFill>
            <a:prstDash val="solid"/>
            <a:round/>
            <a:headEnd type="none" w="med" len="med"/>
            <a:tailEnd type="triangle" w="med" len="med"/>
          </a:ln>
        </p:spPr>
      </p:cxnSp>
      <p:sp>
        <p:nvSpPr>
          <p:cNvPr id="132" name="Google Shape;132;p9"/>
          <p:cNvSpPr/>
          <p:nvPr/>
        </p:nvSpPr>
        <p:spPr>
          <a:xfrm rot="-5400000">
            <a:off x="1594384" y="3031893"/>
            <a:ext cx="1047859"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Maturity</a:t>
            </a:r>
            <a:endParaRPr dirty="0"/>
          </a:p>
        </p:txBody>
      </p:sp>
      <p:cxnSp>
        <p:nvCxnSpPr>
          <p:cNvPr id="133" name="Google Shape;133;p9"/>
          <p:cNvCxnSpPr/>
          <p:nvPr/>
        </p:nvCxnSpPr>
        <p:spPr>
          <a:xfrm rot="10800000" flipH="1">
            <a:off x="2259513" y="2096301"/>
            <a:ext cx="1116" cy="2302744"/>
          </a:xfrm>
          <a:prstGeom prst="straightConnector1">
            <a:avLst/>
          </a:prstGeom>
          <a:noFill/>
          <a:ln w="12700" cap="flat" cmpd="sng">
            <a:solidFill>
              <a:schemeClr val="dk1"/>
            </a:solidFill>
            <a:prstDash val="solid"/>
            <a:round/>
            <a:headEnd type="none" w="med" len="med"/>
            <a:tailEnd type="triangle" w="med" len="med"/>
          </a:ln>
        </p:spPr>
      </p:cxnSp>
      <p:sp>
        <p:nvSpPr>
          <p:cNvPr id="134" name="Google Shape;134;p9"/>
          <p:cNvSpPr/>
          <p:nvPr/>
        </p:nvSpPr>
        <p:spPr>
          <a:xfrm>
            <a:off x="3201746" y="4532835"/>
            <a:ext cx="464871"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Time</a:t>
            </a:r>
            <a:endParaRPr/>
          </a:p>
        </p:txBody>
      </p:sp>
      <p:cxnSp>
        <p:nvCxnSpPr>
          <p:cNvPr id="135" name="Google Shape;135;p9"/>
          <p:cNvCxnSpPr/>
          <p:nvPr/>
        </p:nvCxnSpPr>
        <p:spPr>
          <a:xfrm rot="10800000" flipH="1">
            <a:off x="2256816" y="2762451"/>
            <a:ext cx="2352028" cy="1636597"/>
          </a:xfrm>
          <a:prstGeom prst="straightConnector1">
            <a:avLst/>
          </a:prstGeom>
          <a:noFill/>
          <a:ln w="25400" cap="flat" cmpd="sng">
            <a:solidFill>
              <a:schemeClr val="accent1"/>
            </a:solidFill>
            <a:prstDash val="solid"/>
            <a:round/>
            <a:headEnd type="none" w="sm" len="sm"/>
            <a:tailEnd type="stealth" w="med" len="med"/>
          </a:ln>
        </p:spPr>
      </p:cxnSp>
      <p:pic>
        <p:nvPicPr>
          <p:cNvPr id="3" name="Picture 2" descr="A diagram of a plan&#10;&#10;Description automatically generated">
            <a:extLst>
              <a:ext uri="{FF2B5EF4-FFF2-40B4-BE49-F238E27FC236}">
                <a16:creationId xmlns:a16="http://schemas.microsoft.com/office/drawing/2014/main" id="{8C1BDA12-161D-24AF-074E-011B27A9C1CA}"/>
              </a:ext>
            </a:extLst>
          </p:cNvPr>
          <p:cNvPicPr>
            <a:picLocks noChangeAspect="1"/>
          </p:cNvPicPr>
          <p:nvPr/>
        </p:nvPicPr>
        <p:blipFill>
          <a:blip r:embed="rId3"/>
          <a:stretch>
            <a:fillRect/>
          </a:stretch>
        </p:blipFill>
        <p:spPr>
          <a:xfrm>
            <a:off x="6055408" y="1928069"/>
            <a:ext cx="3022600" cy="27178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9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Important terms</a:t>
            </a:r>
            <a:endParaRPr/>
          </a:p>
        </p:txBody>
      </p:sp>
      <p:sp>
        <p:nvSpPr>
          <p:cNvPr id="1294" name="Google Shape;1294;p9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graphicFrame>
        <p:nvGraphicFramePr>
          <p:cNvPr id="1295" name="Google Shape;1295;p90"/>
          <p:cNvGraphicFramePr/>
          <p:nvPr>
            <p:extLst>
              <p:ext uri="{D42A27DB-BD31-4B8C-83A1-F6EECF244321}">
                <p14:modId xmlns:p14="http://schemas.microsoft.com/office/powerpoint/2010/main" val="2622434863"/>
              </p:ext>
            </p:extLst>
          </p:nvPr>
        </p:nvGraphicFramePr>
        <p:xfrm>
          <a:off x="609601" y="2175168"/>
          <a:ext cx="10692383" cy="1175835"/>
        </p:xfrm>
        <a:graphic>
          <a:graphicData uri="http://schemas.openxmlformats.org/drawingml/2006/table">
            <a:tbl>
              <a:tblPr firstRow="1" firstCol="1" bandRow="1">
                <a:noFill/>
                <a:tableStyleId>{FEED5B31-8EE9-4602-9EFF-AED3B21F7FA9}</a:tableStyleId>
              </a:tblPr>
              <a:tblGrid>
                <a:gridCol w="10692383">
                  <a:extLst>
                    <a:ext uri="{9D8B030D-6E8A-4147-A177-3AD203B41FA5}">
                      <a16:colId xmlns:a16="http://schemas.microsoft.com/office/drawing/2014/main" val="20000"/>
                    </a:ext>
                  </a:extLst>
                </a:gridCol>
              </a:tblGrid>
              <a:tr h="182100">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62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Request for change (RFC):</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Documented proposal for a change to be made to one or more configuration items (CIs)</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296" name="Google Shape;1296;p90"/>
          <p:cNvGraphicFramePr/>
          <p:nvPr>
            <p:extLst>
              <p:ext uri="{D42A27DB-BD31-4B8C-83A1-F6EECF244321}">
                <p14:modId xmlns:p14="http://schemas.microsoft.com/office/powerpoint/2010/main" val="2439132865"/>
              </p:ext>
            </p:extLst>
          </p:nvPr>
        </p:nvGraphicFramePr>
        <p:xfrm>
          <a:off x="609601" y="3985564"/>
          <a:ext cx="10692383" cy="1175835"/>
        </p:xfrm>
        <a:graphic>
          <a:graphicData uri="http://schemas.openxmlformats.org/drawingml/2006/table">
            <a:tbl>
              <a:tblPr firstRow="1" firstCol="1" bandRow="1">
                <a:noFill/>
                <a:tableStyleId>{FEED5B31-8EE9-4602-9EFF-AED3B21F7FA9}</a:tableStyleId>
              </a:tblPr>
              <a:tblGrid>
                <a:gridCol w="10692383">
                  <a:extLst>
                    <a:ext uri="{9D8B030D-6E8A-4147-A177-3AD203B41FA5}">
                      <a16:colId xmlns:a16="http://schemas.microsoft.com/office/drawing/2014/main" val="20000"/>
                    </a:ext>
                  </a:extLst>
                </a:gridCol>
              </a:tblGrid>
              <a:tr h="182100">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62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Change: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latin typeface="Calibri"/>
                          <a:ea typeface="Calibri"/>
                          <a:cs typeface="Calibri"/>
                          <a:sym typeface="Calibri"/>
                        </a:rPr>
                        <a:t>Alteration (such as addition, removal, modification, replacement) of a </a:t>
                      </a:r>
                      <a:r>
                        <a:rPr lang="en-US" sz="1800" b="0" i="1" u="none" strike="noStrike" cap="none" dirty="0">
                          <a:solidFill>
                            <a:schemeClr val="dk1"/>
                          </a:solidFill>
                          <a:latin typeface="Calibri"/>
                          <a:ea typeface="Calibri"/>
                          <a:cs typeface="Calibri"/>
                          <a:sym typeface="Calibri"/>
                        </a:rPr>
                        <a:t>configuration item (CI)</a:t>
                      </a:r>
                      <a:r>
                        <a:rPr lang="en-US" sz="1800" b="0" u="none" strike="noStrike" cap="none" dirty="0">
                          <a:solidFill>
                            <a:schemeClr val="dk1"/>
                          </a:solidFill>
                          <a:latin typeface="Calibri"/>
                          <a:ea typeface="Calibri"/>
                          <a:cs typeface="Calibri"/>
                          <a:sym typeface="Calibri"/>
                        </a:rPr>
                        <a:t> that contributes to providing one or more </a:t>
                      </a:r>
                      <a:r>
                        <a:rPr lang="en-US" sz="1800" b="0" i="1" u="none" strike="noStrike" cap="none" dirty="0">
                          <a:solidFill>
                            <a:schemeClr val="dk1"/>
                          </a:solidFill>
                          <a:latin typeface="Calibri"/>
                          <a:ea typeface="Calibri"/>
                          <a:cs typeface="Calibri"/>
                          <a:sym typeface="Calibri"/>
                        </a:rPr>
                        <a:t>services</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9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Requirements according to FitSM-1</a:t>
            </a:r>
            <a:endParaRPr/>
          </a:p>
        </p:txBody>
      </p:sp>
      <p:graphicFrame>
        <p:nvGraphicFramePr>
          <p:cNvPr id="1303" name="Google Shape;1303;p91"/>
          <p:cNvGraphicFramePr/>
          <p:nvPr/>
        </p:nvGraphicFramePr>
        <p:xfrm>
          <a:off x="1981200" y="1697038"/>
          <a:ext cx="8229600" cy="4145534"/>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PR12 Change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PR12.1 All changes shall be registered and classified in a consistent manner. Classification shall be based on defined criteria and consider different types of changes, including emergency changes and major changes.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PR12.2 For each type of change, steps shall be defined for handling them in a consistent manner.</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PR12.3 Changes shall be assessed in a consistent manner, taking into consideration benefits, risks, potential impact, effort and technical feasibility.</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PR12.4 Changes shall be approved in a consistent manner. The required level of approval shall be determined based on defined criteria.</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PR12.5 Changes shall be subject to a post implementation review as needed, and closed in a consistent manner.</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PR12.6 A schedule of changes shall be maintained. It shall contain details of approved changes and intended deployment dates, which shall be communicated to interested parties.</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04" name="Google Shape;1304;p9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9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Key concepts</a:t>
            </a:r>
            <a:endParaRPr/>
          </a:p>
        </p:txBody>
      </p:sp>
      <p:sp>
        <p:nvSpPr>
          <p:cNvPr id="1311" name="Google Shape;1311;p9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Changes to CIs need to be reflected in the CMDB (interface to CONFM).</a:t>
            </a:r>
            <a:endParaRPr sz="2400" dirty="0"/>
          </a:p>
          <a:p>
            <a:pPr marL="342900" lvl="0" indent="-342900" algn="l" rtl="0">
              <a:spcBef>
                <a:spcPts val="560"/>
              </a:spcBef>
              <a:spcAft>
                <a:spcPts val="0"/>
              </a:spcAft>
              <a:buClr>
                <a:schemeClr val="dk1"/>
              </a:buClr>
              <a:buSzPts val="2800"/>
              <a:buChar char="•"/>
            </a:pPr>
            <a:r>
              <a:rPr lang="en-US" sz="2400" dirty="0"/>
              <a:t>Common types of changes:</a:t>
            </a:r>
            <a:endParaRPr sz="2400" dirty="0"/>
          </a:p>
          <a:p>
            <a:pPr marL="1143000" lvl="2" indent="-228600" algn="l" rtl="0">
              <a:spcBef>
                <a:spcPts val="400"/>
              </a:spcBef>
              <a:spcAft>
                <a:spcPts val="0"/>
              </a:spcAft>
              <a:buClr>
                <a:schemeClr val="dk1"/>
              </a:buClr>
              <a:buSzPts val="2000"/>
              <a:buChar char="•"/>
            </a:pPr>
            <a:r>
              <a:rPr lang="en-US" sz="1800" dirty="0"/>
              <a:t>Minor change (low / medium effort and impact)</a:t>
            </a:r>
            <a:endParaRPr sz="1800" dirty="0"/>
          </a:p>
          <a:p>
            <a:pPr marL="1143000" lvl="2" indent="-228600" algn="l" rtl="0">
              <a:spcBef>
                <a:spcPts val="400"/>
              </a:spcBef>
              <a:spcAft>
                <a:spcPts val="0"/>
              </a:spcAft>
              <a:buClr>
                <a:schemeClr val="dk1"/>
              </a:buClr>
              <a:buSzPts val="2000"/>
              <a:buChar char="•"/>
            </a:pPr>
            <a:r>
              <a:rPr lang="en-US" sz="1800" dirty="0"/>
              <a:t>Major change (significant effort and impact)</a:t>
            </a:r>
            <a:endParaRPr sz="1800" dirty="0"/>
          </a:p>
          <a:p>
            <a:pPr marL="1143000" lvl="2" indent="-228600" algn="l" rtl="0">
              <a:spcBef>
                <a:spcPts val="400"/>
              </a:spcBef>
              <a:spcAft>
                <a:spcPts val="0"/>
              </a:spcAft>
              <a:buClr>
                <a:schemeClr val="dk1"/>
              </a:buClr>
              <a:buSzPts val="2000"/>
              <a:buChar char="•"/>
            </a:pPr>
            <a:r>
              <a:rPr lang="en-US" sz="1800" dirty="0"/>
              <a:t>Emergency change (very high priority / urgency)</a:t>
            </a:r>
            <a:endParaRPr sz="1800" dirty="0"/>
          </a:p>
          <a:p>
            <a:pPr marL="342900" lvl="0" indent="-342900" algn="l" rtl="0">
              <a:spcBef>
                <a:spcPts val="560"/>
              </a:spcBef>
              <a:spcAft>
                <a:spcPts val="0"/>
              </a:spcAft>
              <a:buClr>
                <a:schemeClr val="dk1"/>
              </a:buClr>
              <a:buSzPts val="2800"/>
              <a:buChar char="•"/>
            </a:pPr>
            <a:r>
              <a:rPr lang="en-US" sz="2400" dirty="0"/>
              <a:t>Clear definition of approval mechanisms and change authorities, such as a change advisory board (CAB).</a:t>
            </a:r>
            <a:endParaRPr sz="2400" dirty="0"/>
          </a:p>
          <a:p>
            <a:pPr marL="342900" lvl="0" indent="-342900" algn="l" rtl="0">
              <a:spcBef>
                <a:spcPts val="560"/>
              </a:spcBef>
              <a:spcAft>
                <a:spcPts val="0"/>
              </a:spcAft>
              <a:buClr>
                <a:schemeClr val="dk1"/>
              </a:buClr>
              <a:buSzPts val="2800"/>
              <a:buChar char="•"/>
            </a:pPr>
            <a:r>
              <a:rPr lang="en-US" sz="2400" dirty="0"/>
              <a:t>Many other ITSM processes will raise RFCs as part of their output (and therefore trigger the CHM workflow).</a:t>
            </a:r>
            <a:endParaRPr sz="2400" dirty="0"/>
          </a:p>
          <a:p>
            <a:pPr marL="342900" lvl="0" indent="-165100" algn="l" rtl="0">
              <a:spcBef>
                <a:spcPts val="560"/>
              </a:spcBef>
              <a:spcAft>
                <a:spcPts val="0"/>
              </a:spcAft>
              <a:buClr>
                <a:schemeClr val="dk1"/>
              </a:buClr>
              <a:buSzPts val="2800"/>
              <a:buNone/>
            </a:pPr>
            <a:endParaRPr sz="2400" dirty="0"/>
          </a:p>
        </p:txBody>
      </p:sp>
      <p:sp>
        <p:nvSpPr>
          <p:cNvPr id="1312" name="Google Shape;1312;p9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18" name="Google Shape;1318;p93"/>
          <p:cNvGrpSpPr/>
          <p:nvPr/>
        </p:nvGrpSpPr>
        <p:grpSpPr>
          <a:xfrm>
            <a:off x="2871730" y="2104809"/>
            <a:ext cx="8427862" cy="4004547"/>
            <a:chOff x="2020198" y="3449678"/>
            <a:chExt cx="11618426" cy="5704981"/>
          </a:xfrm>
        </p:grpSpPr>
        <p:grpSp>
          <p:nvGrpSpPr>
            <p:cNvPr id="1319" name="Google Shape;1319;p93"/>
            <p:cNvGrpSpPr/>
            <p:nvPr/>
          </p:nvGrpSpPr>
          <p:grpSpPr>
            <a:xfrm>
              <a:off x="2163763" y="6731000"/>
              <a:ext cx="11474861" cy="1231900"/>
              <a:chOff x="0" y="0"/>
              <a:chExt cx="7227" cy="776"/>
            </a:xfrm>
          </p:grpSpPr>
          <p:sp>
            <p:nvSpPr>
              <p:cNvPr id="1320" name="Google Shape;1320;p93"/>
              <p:cNvSpPr/>
              <p:nvPr/>
            </p:nvSpPr>
            <p:spPr>
              <a:xfrm>
                <a:off x="0" y="0"/>
                <a:ext cx="7227" cy="776"/>
              </a:xfrm>
              <a:prstGeom prst="rect">
                <a:avLst/>
              </a:prstGeom>
              <a:no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1" name="Google Shape;1321;p93"/>
              <p:cNvSpPr/>
              <p:nvPr/>
            </p:nvSpPr>
            <p:spPr>
              <a:xfrm>
                <a:off x="3777" y="273"/>
                <a:ext cx="3258" cy="249"/>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800" dirty="0">
                    <a:solidFill>
                      <a:schemeClr val="dk1"/>
                    </a:solidFill>
                    <a:latin typeface="Calibri"/>
                    <a:ea typeface="Calibri"/>
                    <a:cs typeface="Calibri"/>
                    <a:sym typeface="Calibri"/>
                  </a:rPr>
                  <a:t>Release and Deployment Management</a:t>
                </a:r>
                <a:endParaRPr dirty="0"/>
              </a:p>
            </p:txBody>
          </p:sp>
        </p:grpSp>
        <p:sp>
          <p:nvSpPr>
            <p:cNvPr id="1322" name="Google Shape;1322;p93"/>
            <p:cNvSpPr/>
            <p:nvPr/>
          </p:nvSpPr>
          <p:spPr>
            <a:xfrm>
              <a:off x="4226586" y="3570288"/>
              <a:ext cx="663878" cy="3952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Filter</a:t>
              </a:r>
              <a:endParaRPr/>
            </a:p>
          </p:txBody>
        </p:sp>
        <p:cxnSp>
          <p:nvCxnSpPr>
            <p:cNvPr id="1323" name="Google Shape;1323;p93"/>
            <p:cNvCxnSpPr/>
            <p:nvPr/>
          </p:nvCxnSpPr>
          <p:spPr>
            <a:xfrm>
              <a:off x="4522788" y="5211763"/>
              <a:ext cx="3175" cy="484187"/>
            </a:xfrm>
            <a:prstGeom prst="straightConnector1">
              <a:avLst/>
            </a:prstGeom>
            <a:noFill/>
            <a:ln w="25400" cap="flat" cmpd="sng">
              <a:solidFill>
                <a:schemeClr val="dk1"/>
              </a:solidFill>
              <a:prstDash val="solid"/>
              <a:round/>
              <a:headEnd type="none" w="med" len="med"/>
              <a:tailEnd type="triangle" w="med" len="med"/>
            </a:ln>
          </p:spPr>
        </p:cxnSp>
        <p:sp>
          <p:nvSpPr>
            <p:cNvPr id="1325" name="Google Shape;1325;p93"/>
            <p:cNvSpPr/>
            <p:nvPr/>
          </p:nvSpPr>
          <p:spPr>
            <a:xfrm>
              <a:off x="2782888" y="3449678"/>
              <a:ext cx="3481387"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Registering</a:t>
              </a:r>
              <a:endParaRPr sz="1600" dirty="0">
                <a:solidFill>
                  <a:schemeClr val="lt1"/>
                </a:solidFill>
                <a:latin typeface="Calibri"/>
                <a:ea typeface="Calibri"/>
                <a:cs typeface="Calibri"/>
                <a:sym typeface="Calibri"/>
              </a:endParaRPr>
            </a:p>
          </p:txBody>
        </p:sp>
        <p:sp>
          <p:nvSpPr>
            <p:cNvPr id="1328" name="Google Shape;1328;p93"/>
            <p:cNvSpPr/>
            <p:nvPr/>
          </p:nvSpPr>
          <p:spPr>
            <a:xfrm>
              <a:off x="2782888" y="5707063"/>
              <a:ext cx="3482976"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Assessing</a:t>
              </a:r>
              <a:r>
                <a:rPr lang="de-DE" sz="1600" dirty="0">
                  <a:solidFill>
                    <a:schemeClr val="lt1"/>
                  </a:solidFill>
                  <a:latin typeface="Calibri"/>
                  <a:ea typeface="Calibri"/>
                  <a:cs typeface="Calibri"/>
                  <a:sym typeface="Calibri"/>
                </a:rPr>
                <a:t> and </a:t>
              </a:r>
              <a:r>
                <a:rPr lang="de-DE" sz="1600" dirty="0" err="1">
                  <a:solidFill>
                    <a:schemeClr val="lt1"/>
                  </a:solidFill>
                  <a:latin typeface="Calibri"/>
                  <a:ea typeface="Calibri"/>
                  <a:cs typeface="Calibri"/>
                  <a:sym typeface="Calibri"/>
                </a:rPr>
                <a:t>approving</a:t>
              </a:r>
              <a:endParaRPr sz="1600" dirty="0">
                <a:solidFill>
                  <a:schemeClr val="lt1"/>
                </a:solidFill>
                <a:latin typeface="Calibri"/>
                <a:ea typeface="Calibri"/>
                <a:cs typeface="Calibri"/>
                <a:sym typeface="Calibri"/>
              </a:endParaRPr>
            </a:p>
          </p:txBody>
        </p:sp>
        <p:cxnSp>
          <p:nvCxnSpPr>
            <p:cNvPr id="1330" name="Google Shape;1330;p93"/>
            <p:cNvCxnSpPr/>
            <p:nvPr/>
          </p:nvCxnSpPr>
          <p:spPr>
            <a:xfrm flipH="1">
              <a:off x="4521199" y="4105710"/>
              <a:ext cx="1588" cy="481011"/>
            </a:xfrm>
            <a:prstGeom prst="straightConnector1">
              <a:avLst/>
            </a:prstGeom>
            <a:noFill/>
            <a:ln w="25400" cap="flat" cmpd="sng">
              <a:solidFill>
                <a:schemeClr val="dk1"/>
              </a:solidFill>
              <a:prstDash val="solid"/>
              <a:round/>
              <a:headEnd type="none" w="med" len="med"/>
              <a:tailEnd type="triangle" w="med" len="med"/>
            </a:ln>
          </p:spPr>
        </p:cxnSp>
        <p:sp>
          <p:nvSpPr>
            <p:cNvPr id="1332" name="Google Shape;1332;p93"/>
            <p:cNvSpPr/>
            <p:nvPr/>
          </p:nvSpPr>
          <p:spPr>
            <a:xfrm>
              <a:off x="2782887" y="4579938"/>
              <a:ext cx="3481387"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Classifying</a:t>
              </a:r>
              <a:endParaRPr sz="1600" dirty="0">
                <a:solidFill>
                  <a:schemeClr val="lt1"/>
                </a:solidFill>
                <a:latin typeface="Calibri"/>
                <a:ea typeface="Calibri"/>
                <a:cs typeface="Calibri"/>
                <a:sym typeface="Calibri"/>
              </a:endParaRPr>
            </a:p>
          </p:txBody>
        </p:sp>
        <p:sp>
          <p:nvSpPr>
            <p:cNvPr id="1335" name="Google Shape;1335;p93"/>
            <p:cNvSpPr/>
            <p:nvPr/>
          </p:nvSpPr>
          <p:spPr>
            <a:xfrm>
              <a:off x="2782888" y="7038976"/>
              <a:ext cx="3482975"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Implementing</a:t>
              </a:r>
              <a:endParaRPr sz="1600" dirty="0">
                <a:solidFill>
                  <a:schemeClr val="lt1"/>
                </a:solidFill>
                <a:latin typeface="Calibri"/>
                <a:ea typeface="Calibri"/>
                <a:cs typeface="Calibri"/>
                <a:sym typeface="Calibri"/>
              </a:endParaRPr>
            </a:p>
          </p:txBody>
        </p:sp>
        <p:sp>
          <p:nvSpPr>
            <p:cNvPr id="1338" name="Google Shape;1338;p93"/>
            <p:cNvSpPr/>
            <p:nvPr/>
          </p:nvSpPr>
          <p:spPr>
            <a:xfrm>
              <a:off x="2782888" y="8374063"/>
              <a:ext cx="3481386"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Reviewing</a:t>
              </a:r>
              <a:endParaRPr sz="1600" dirty="0">
                <a:solidFill>
                  <a:schemeClr val="lt1"/>
                </a:solidFill>
                <a:latin typeface="Calibri"/>
                <a:ea typeface="Calibri"/>
                <a:cs typeface="Calibri"/>
                <a:sym typeface="Calibri"/>
              </a:endParaRPr>
            </a:p>
          </p:txBody>
        </p:sp>
        <p:cxnSp>
          <p:nvCxnSpPr>
            <p:cNvPr id="1340" name="Google Shape;1340;p93"/>
            <p:cNvCxnSpPr/>
            <p:nvPr/>
          </p:nvCxnSpPr>
          <p:spPr>
            <a:xfrm>
              <a:off x="4522788" y="7666038"/>
              <a:ext cx="3175" cy="688975"/>
            </a:xfrm>
            <a:prstGeom prst="straightConnector1">
              <a:avLst/>
            </a:prstGeom>
            <a:noFill/>
            <a:ln w="25400" cap="flat" cmpd="sng">
              <a:solidFill>
                <a:schemeClr val="dk1"/>
              </a:solidFill>
              <a:prstDash val="solid"/>
              <a:round/>
              <a:headEnd type="none" w="med" len="med"/>
              <a:tailEnd type="triangle" w="med" len="med"/>
            </a:ln>
          </p:spPr>
        </p:cxnSp>
        <p:cxnSp>
          <p:nvCxnSpPr>
            <p:cNvPr id="1341" name="Google Shape;1341;p93"/>
            <p:cNvCxnSpPr/>
            <p:nvPr/>
          </p:nvCxnSpPr>
          <p:spPr>
            <a:xfrm rot="10800000" flipH="1">
              <a:off x="2020198" y="3787924"/>
              <a:ext cx="762690" cy="17507"/>
            </a:xfrm>
            <a:prstGeom prst="straightConnector1">
              <a:avLst/>
            </a:prstGeom>
            <a:noFill/>
            <a:ln w="25400" cap="flat" cmpd="sng">
              <a:solidFill>
                <a:schemeClr val="dk1"/>
              </a:solidFill>
              <a:prstDash val="solid"/>
              <a:round/>
              <a:headEnd type="none" w="med" len="med"/>
              <a:tailEnd type="triangle" w="med" len="med"/>
            </a:ln>
          </p:spPr>
        </p:cxnSp>
        <p:grpSp>
          <p:nvGrpSpPr>
            <p:cNvPr id="1342" name="Google Shape;1342;p93"/>
            <p:cNvGrpSpPr/>
            <p:nvPr/>
          </p:nvGrpSpPr>
          <p:grpSpPr>
            <a:xfrm>
              <a:off x="6977063" y="4579938"/>
              <a:ext cx="2662237" cy="1433512"/>
              <a:chOff x="0" y="0"/>
              <a:chExt cx="1676" cy="903"/>
            </a:xfrm>
          </p:grpSpPr>
          <p:sp>
            <p:nvSpPr>
              <p:cNvPr id="1343" name="Google Shape;1343;p93"/>
              <p:cNvSpPr/>
              <p:nvPr/>
            </p:nvSpPr>
            <p:spPr>
              <a:xfrm>
                <a:off x="0" y="0"/>
                <a:ext cx="1676" cy="903"/>
              </a:xfrm>
              <a:custGeom>
                <a:avLst/>
                <a:gdLst/>
                <a:ahLst/>
                <a:cxnLst/>
                <a:rect l="l" t="t" r="r" b="b"/>
                <a:pathLst>
                  <a:path w="21600" h="21600" extrusionOk="0">
                    <a:moveTo>
                      <a:pt x="10800" y="0"/>
                    </a:moveTo>
                    <a:lnTo>
                      <a:pt x="0" y="10800"/>
                    </a:lnTo>
                    <a:lnTo>
                      <a:pt x="10800" y="21600"/>
                    </a:lnTo>
                    <a:lnTo>
                      <a:pt x="21600" y="10800"/>
                    </a:lnTo>
                    <a:close/>
                    <a:moveTo>
                      <a:pt x="10800" y="0"/>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44" name="Google Shape;1344;p93"/>
              <p:cNvSpPr/>
              <p:nvPr/>
            </p:nvSpPr>
            <p:spPr>
              <a:xfrm>
                <a:off x="414" y="335"/>
                <a:ext cx="886" cy="24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Approved?</a:t>
                </a:r>
                <a:endParaRPr/>
              </a:p>
            </p:txBody>
          </p:sp>
        </p:grpSp>
        <p:sp>
          <p:nvSpPr>
            <p:cNvPr id="1345" name="Google Shape;1345;p93"/>
            <p:cNvSpPr/>
            <p:nvPr/>
          </p:nvSpPr>
          <p:spPr>
            <a:xfrm rot="10800000" flipH="1">
              <a:off x="6276975" y="5300663"/>
              <a:ext cx="685800" cy="714375"/>
            </a:xfrm>
            <a:custGeom>
              <a:avLst/>
              <a:gdLst/>
              <a:ahLst/>
              <a:cxnLst/>
              <a:rect l="l" t="t" r="r" b="b"/>
              <a:pathLst>
                <a:path w="21600" h="21600" extrusionOk="0">
                  <a:moveTo>
                    <a:pt x="0" y="0"/>
                  </a:moveTo>
                  <a:lnTo>
                    <a:pt x="10729" y="0"/>
                  </a:lnTo>
                  <a:lnTo>
                    <a:pt x="10729"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3"/>
            <p:cNvSpPr txBox="1"/>
            <p:nvPr/>
          </p:nvSpPr>
          <p:spPr>
            <a:xfrm flipH="1">
              <a:off x="6276975" y="5300650"/>
              <a:ext cx="685800" cy="71437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8" name="Google Shape;1348;p93"/>
            <p:cNvSpPr/>
            <p:nvPr/>
          </p:nvSpPr>
          <p:spPr>
            <a:xfrm>
              <a:off x="10542588" y="4889500"/>
              <a:ext cx="2662237" cy="815974"/>
            </a:xfrm>
            <a:prstGeom prst="rect">
              <a:avLst/>
            </a:prstGeom>
            <a:no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800" dirty="0">
                  <a:solidFill>
                    <a:schemeClr val="dk1"/>
                  </a:solidFill>
                  <a:latin typeface="Calibri"/>
                  <a:ea typeface="Calibri"/>
                  <a:cs typeface="Calibri"/>
                  <a:sym typeface="Calibri"/>
                </a:rPr>
                <a:t>Change </a:t>
              </a:r>
              <a:r>
                <a:rPr lang="de-DE" sz="1800" dirty="0" err="1">
                  <a:solidFill>
                    <a:schemeClr val="dk1"/>
                  </a:solidFill>
                  <a:latin typeface="Calibri"/>
                  <a:ea typeface="Calibri"/>
                  <a:cs typeface="Calibri"/>
                  <a:sym typeface="Calibri"/>
                </a:rPr>
                <a:t>refused</a:t>
              </a:r>
              <a:endParaRPr sz="1800" dirty="0">
                <a:solidFill>
                  <a:schemeClr val="dk1"/>
                </a:solidFill>
                <a:latin typeface="Calibri"/>
                <a:ea typeface="Calibri"/>
                <a:cs typeface="Calibri"/>
                <a:sym typeface="Calibri"/>
              </a:endParaRPr>
            </a:p>
          </p:txBody>
        </p:sp>
        <p:cxnSp>
          <p:nvCxnSpPr>
            <p:cNvPr id="1350" name="Google Shape;1350;p93"/>
            <p:cNvCxnSpPr/>
            <p:nvPr/>
          </p:nvCxnSpPr>
          <p:spPr>
            <a:xfrm>
              <a:off x="9653588" y="5300663"/>
              <a:ext cx="879475" cy="1587"/>
            </a:xfrm>
            <a:prstGeom prst="straightConnector1">
              <a:avLst/>
            </a:prstGeom>
            <a:noFill/>
            <a:ln w="25400" cap="flat" cmpd="sng">
              <a:solidFill>
                <a:schemeClr val="dk1"/>
              </a:solidFill>
              <a:prstDash val="solid"/>
              <a:round/>
              <a:headEnd type="none" w="med" len="med"/>
              <a:tailEnd type="triangle" w="med" len="med"/>
            </a:ln>
          </p:spPr>
        </p:cxnSp>
        <p:sp>
          <p:nvSpPr>
            <p:cNvPr id="1351" name="Google Shape;1351;p93"/>
            <p:cNvSpPr/>
            <p:nvPr/>
          </p:nvSpPr>
          <p:spPr>
            <a:xfrm>
              <a:off x="9835187" y="4905373"/>
              <a:ext cx="373467" cy="39462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No</a:t>
              </a:r>
              <a:endParaRPr/>
            </a:p>
          </p:txBody>
        </p:sp>
        <p:sp>
          <p:nvSpPr>
            <p:cNvPr id="1352" name="Google Shape;1352;p93"/>
            <p:cNvSpPr/>
            <p:nvPr/>
          </p:nvSpPr>
          <p:spPr>
            <a:xfrm rot="5400000">
              <a:off x="5917407" y="4631531"/>
              <a:ext cx="996950" cy="3786187"/>
            </a:xfrm>
            <a:custGeom>
              <a:avLst/>
              <a:gdLst/>
              <a:ahLst/>
              <a:cxnLst/>
              <a:rect l="l" t="t" r="r" b="b"/>
              <a:pathLst>
                <a:path w="21600" h="21600" extrusionOk="0">
                  <a:moveTo>
                    <a:pt x="0" y="0"/>
                  </a:moveTo>
                  <a:lnTo>
                    <a:pt x="10751" y="0"/>
                  </a:lnTo>
                  <a:lnTo>
                    <a:pt x="10751"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3"/>
            <p:cNvSpPr txBox="1"/>
            <p:nvPr/>
          </p:nvSpPr>
          <p:spPr>
            <a:xfrm>
              <a:off x="4522782" y="6026144"/>
              <a:ext cx="3786187" cy="9969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4" name="Google Shape;1354;p93"/>
            <p:cNvSpPr/>
            <p:nvPr/>
          </p:nvSpPr>
          <p:spPr>
            <a:xfrm>
              <a:off x="8382269" y="6030921"/>
              <a:ext cx="762600" cy="394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Yes</a:t>
              </a:r>
              <a:endParaRPr/>
            </a:p>
          </p:txBody>
        </p:sp>
        <p:sp>
          <p:nvSpPr>
            <p:cNvPr id="1355" name="Google Shape;1355;p93"/>
            <p:cNvSpPr/>
            <p:nvPr/>
          </p:nvSpPr>
          <p:spPr>
            <a:xfrm>
              <a:off x="2574519" y="8760039"/>
              <a:ext cx="90" cy="394620"/>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356" name="Google Shape;1356;p9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CHM: Key concepts – Exemplary workflow</a:t>
            </a:r>
            <a:endParaRPr dirty="0"/>
          </a:p>
        </p:txBody>
      </p:sp>
      <p:sp>
        <p:nvSpPr>
          <p:cNvPr id="1357" name="Google Shape;1357;p9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93</a:t>
            </a:fld>
            <a:endParaRPr/>
          </a:p>
        </p:txBody>
      </p:sp>
      <p:sp>
        <p:nvSpPr>
          <p:cNvPr id="1358" name="Google Shape;1358;p93"/>
          <p:cNvSpPr/>
          <p:nvPr/>
        </p:nvSpPr>
        <p:spPr>
          <a:xfrm>
            <a:off x="1875444" y="2104809"/>
            <a:ext cx="996286" cy="626390"/>
          </a:xfrm>
          <a:prstGeom prst="foldedCorner">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RFC</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9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Release &amp; Deployment Management (RDM)</a:t>
            </a:r>
            <a:endParaRPr/>
          </a:p>
        </p:txBody>
      </p:sp>
      <p:sp>
        <p:nvSpPr>
          <p:cNvPr id="1365" name="Google Shape;1365;p9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94</a:t>
            </a:fld>
            <a:endParaRPr/>
          </a:p>
        </p:txBody>
      </p:sp>
      <p:sp>
        <p:nvSpPr>
          <p:cNvPr id="1366" name="Google Shape;1366;p9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67" name="Google Shape;1367;p9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368" name="Google Shape;1368;p94"/>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bundle changes into appropriate types of releases and to effectively deploy them</a:t>
            </a:r>
            <a:endParaRPr sz="1800">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9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Important terms</a:t>
            </a:r>
            <a:endParaRPr/>
          </a:p>
        </p:txBody>
      </p:sp>
      <p:sp>
        <p:nvSpPr>
          <p:cNvPr id="1375" name="Google Shape;1375;p9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95</a:t>
            </a:fld>
            <a:endParaRPr/>
          </a:p>
        </p:txBody>
      </p:sp>
      <p:graphicFrame>
        <p:nvGraphicFramePr>
          <p:cNvPr id="1376" name="Google Shape;1376;p95"/>
          <p:cNvGraphicFramePr/>
          <p:nvPr>
            <p:extLst>
              <p:ext uri="{D42A27DB-BD31-4B8C-83A1-F6EECF244321}">
                <p14:modId xmlns:p14="http://schemas.microsoft.com/office/powerpoint/2010/main" val="1108282565"/>
              </p:ext>
            </p:extLst>
          </p:nvPr>
        </p:nvGraphicFramePr>
        <p:xfrm>
          <a:off x="609601" y="1886842"/>
          <a:ext cx="10972799" cy="106680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85375">
                <a:tc>
                  <a:txBody>
                    <a:bodyPr/>
                    <a:lstStyle/>
                    <a:p>
                      <a:pPr marL="0" marR="0" lvl="0" indent="0" algn="l" rtl="0">
                        <a:spcBef>
                          <a:spcPts val="0"/>
                        </a:spcBef>
                        <a:spcAft>
                          <a:spcPts val="0"/>
                        </a:spcAft>
                        <a:buNone/>
                      </a:pPr>
                      <a:r>
                        <a:rPr lang="en-US" sz="1400" b="1" dirty="0"/>
                        <a:t>Definition following FitSM-0:</a:t>
                      </a:r>
                      <a:endParaRPr sz="1400" b="1"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Release:</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Set of one or more changes to configuration items (CIs) that are grouped together and deployed as a logical unit</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377" name="Google Shape;1377;p95"/>
          <p:cNvGraphicFramePr/>
          <p:nvPr>
            <p:extLst>
              <p:ext uri="{D42A27DB-BD31-4B8C-83A1-F6EECF244321}">
                <p14:modId xmlns:p14="http://schemas.microsoft.com/office/powerpoint/2010/main" val="690491655"/>
              </p:ext>
            </p:extLst>
          </p:nvPr>
        </p:nvGraphicFramePr>
        <p:xfrm>
          <a:off x="609601" y="3758314"/>
          <a:ext cx="10972799" cy="1341120"/>
        </p:xfrm>
        <a:graphic>
          <a:graphicData uri="http://schemas.openxmlformats.org/drawingml/2006/table">
            <a:tbl>
              <a:tblPr firstRow="1" firstCol="1" bandRow="1">
                <a:noFill/>
                <a:tableStyleId>{FEED5B31-8EE9-4602-9EFF-AED3B21F7FA9}</a:tableStyleId>
              </a:tblPr>
              <a:tblGrid>
                <a:gridCol w="10972799">
                  <a:extLst>
                    <a:ext uri="{9D8B030D-6E8A-4147-A177-3AD203B41FA5}">
                      <a16:colId xmlns:a16="http://schemas.microsoft.com/office/drawing/2014/main" val="20000"/>
                    </a:ext>
                  </a:extLst>
                </a:gridCol>
              </a:tblGrid>
              <a:tr h="185375">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Release and deployment strategy:</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Approach taken to manage releases and their deployment for a given set of service components and related configuration items (CIs), including </a:t>
                      </a:r>
                      <a:r>
                        <a:rPr lang="en-US" sz="1800" b="0" i="0" u="none" strike="noStrike" cap="none" dirty="0" err="1">
                          <a:solidFill>
                            <a:schemeClr val="dk1"/>
                          </a:solidFill>
                          <a:latin typeface="Calibri"/>
                          <a:ea typeface="Calibri"/>
                          <a:cs typeface="Calibri"/>
                          <a:sym typeface="Calibri"/>
                        </a:rPr>
                        <a:t>organisational</a:t>
                      </a:r>
                      <a:r>
                        <a:rPr lang="en-US" sz="1800" b="0" i="0" u="none" strike="noStrike" cap="none" dirty="0">
                          <a:solidFill>
                            <a:schemeClr val="dk1"/>
                          </a:solidFill>
                          <a:latin typeface="Calibri"/>
                          <a:ea typeface="Calibri"/>
                          <a:cs typeface="Calibri"/>
                          <a:sym typeface="Calibri"/>
                        </a:rPr>
                        <a:t> and technical aspects of planning, building, testing, evaluating, accepting and deploying releases </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9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Requirements according to FitSM-1</a:t>
            </a:r>
            <a:endParaRPr/>
          </a:p>
        </p:txBody>
      </p:sp>
      <p:sp>
        <p:nvSpPr>
          <p:cNvPr id="1384" name="Google Shape;1384;p9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96</a:t>
            </a:fld>
            <a:endParaRPr/>
          </a:p>
        </p:txBody>
      </p:sp>
      <p:graphicFrame>
        <p:nvGraphicFramePr>
          <p:cNvPr id="1385" name="Google Shape;1385;p96"/>
          <p:cNvGraphicFramePr/>
          <p:nvPr/>
        </p:nvGraphicFramePr>
        <p:xfrm>
          <a:off x="1981200" y="1697038"/>
          <a:ext cx="8229600" cy="3865118"/>
        </p:xfrm>
        <a:graphic>
          <a:graphicData uri="http://schemas.openxmlformats.org/drawingml/2006/table">
            <a:tbl>
              <a:tblPr>
                <a:noFill/>
                <a:tableStyleId>{0D202582-9911-492A-88B8-8C4B16C53EDE}</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PR13 Release &amp; Deployment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PR13.1 Release and deployment strategies shall be defined, together with the service components and CIs to which they are applied. Strategies shall be aligned with the frequency and impact of releases as well as the technology supporting deployment.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PR13.2 Criteria for including approved changes in a release shall be defined, taking into consideration the applicable release and deployment strategy.</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PR13.3 Deployment of releases shall be planned, including acceptance criteria, as needed.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PR13.4 Releases shall be built, tested and evaluated against acceptance criteria prior to being deployed. The extent of release testing shall be appropriate to the type of release and its potential impact on services.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PR13.5 Deployment preparation shall consider steps to be taken in case of unsuccessful deployment.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PR13.6 Deployment activities shall be evaluated for success or failure.</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9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Key concepts – Release and deployment strategies</a:t>
            </a:r>
            <a:endParaRPr/>
          </a:p>
        </p:txBody>
      </p:sp>
      <p:sp>
        <p:nvSpPr>
          <p:cNvPr id="1392" name="Google Shape;1392;p9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In practice, service providers may apply different approaches to release and deployment. For example:</a:t>
            </a:r>
            <a:endParaRPr dirty="0"/>
          </a:p>
          <a:p>
            <a:pPr marL="742950" lvl="1" indent="-285750" algn="l" rtl="0">
              <a:spcBef>
                <a:spcPts val="480"/>
              </a:spcBef>
              <a:spcAft>
                <a:spcPts val="0"/>
              </a:spcAft>
              <a:buClr>
                <a:schemeClr val="dk1"/>
              </a:buClr>
              <a:buSzPts val="2400"/>
              <a:buChar char="–"/>
            </a:pPr>
            <a:r>
              <a:rPr lang="en-US" sz="2400" dirty="0">
                <a:latin typeface="Calibri"/>
                <a:ea typeface="Calibri"/>
                <a:cs typeface="Calibri"/>
                <a:sym typeface="Calibri"/>
              </a:rPr>
              <a:t>Traditional fixed release cycles where minor and major releases are planned according to a long-term schedule. (Usually emergency releases can be deployed between release cycles </a:t>
            </a:r>
            <a:r>
              <a:rPr lang="en-US" dirty="0"/>
              <a:t>if</a:t>
            </a:r>
            <a:r>
              <a:rPr lang="en-US" sz="2400" dirty="0">
                <a:latin typeface="Calibri"/>
                <a:ea typeface="Calibri"/>
                <a:cs typeface="Calibri"/>
                <a:sym typeface="Calibri"/>
              </a:rPr>
              <a:t> necessary.)</a:t>
            </a:r>
            <a:endParaRPr dirty="0"/>
          </a:p>
          <a:p>
            <a:pPr marL="742950" lvl="1" indent="-285750" algn="l" rtl="0">
              <a:spcBef>
                <a:spcPts val="480"/>
              </a:spcBef>
              <a:spcAft>
                <a:spcPts val="0"/>
              </a:spcAft>
              <a:buClr>
                <a:schemeClr val="dk1"/>
              </a:buClr>
              <a:buSzPts val="2400"/>
              <a:buChar char="–"/>
            </a:pPr>
            <a:r>
              <a:rPr lang="en-US" dirty="0">
                <a:latin typeface="Calibri"/>
                <a:ea typeface="Calibri"/>
                <a:cs typeface="Calibri"/>
                <a:sym typeface="Calibri"/>
              </a:rPr>
              <a:t>C</a:t>
            </a:r>
            <a:r>
              <a:rPr lang="en-US" sz="2400" dirty="0">
                <a:latin typeface="Calibri"/>
                <a:ea typeface="Calibri"/>
                <a:cs typeface="Calibri"/>
                <a:sym typeface="Calibri"/>
              </a:rPr>
              <a:t>ontinuous </a:t>
            </a:r>
            <a:r>
              <a:rPr lang="en-US" dirty="0"/>
              <a:t>delivery / continuous deployment </a:t>
            </a:r>
            <a:r>
              <a:rPr lang="en-US" sz="2400" dirty="0">
                <a:latin typeface="Calibri"/>
                <a:ea typeface="Calibri"/>
                <a:cs typeface="Calibri"/>
                <a:sym typeface="Calibri"/>
              </a:rPr>
              <a:t>- DevOps practices where automated builds and tests make very frequent (and very small releases) possible.</a:t>
            </a:r>
            <a:endParaRPr dirty="0"/>
          </a:p>
        </p:txBody>
      </p:sp>
      <p:sp>
        <p:nvSpPr>
          <p:cNvPr id="1393" name="Google Shape;1393;p9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9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Key concepts – Exemplary workflow</a:t>
            </a:r>
            <a:endParaRPr/>
          </a:p>
        </p:txBody>
      </p:sp>
      <p:grpSp>
        <p:nvGrpSpPr>
          <p:cNvPr id="1401" name="Google Shape;1401;p98"/>
          <p:cNvGrpSpPr/>
          <p:nvPr/>
        </p:nvGrpSpPr>
        <p:grpSpPr>
          <a:xfrm>
            <a:off x="609600" y="1681715"/>
            <a:ext cx="3814493" cy="4876986"/>
            <a:chOff x="-66" y="0"/>
            <a:chExt cx="2517" cy="4733"/>
          </a:xfrm>
        </p:grpSpPr>
        <p:sp>
          <p:nvSpPr>
            <p:cNvPr id="1402" name="Google Shape;1402;p98"/>
            <p:cNvSpPr/>
            <p:nvPr/>
          </p:nvSpPr>
          <p:spPr>
            <a:xfrm>
              <a:off x="-66" y="0"/>
              <a:ext cx="2517" cy="4708"/>
            </a:xfrm>
            <a:prstGeom prst="rect">
              <a:avLst/>
            </a:prstGeom>
            <a:noFill/>
            <a:ln w="28575" cap="flat" cmpd="sng">
              <a:solidFill>
                <a:srgbClr val="7030A0"/>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03" name="Google Shape;1403;p98"/>
            <p:cNvSpPr/>
            <p:nvPr/>
          </p:nvSpPr>
          <p:spPr>
            <a:xfrm>
              <a:off x="1226" y="4494"/>
              <a:ext cx="0" cy="239"/>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rgbClr val="808080"/>
                </a:solidFill>
                <a:latin typeface="Arial"/>
                <a:ea typeface="Arial"/>
                <a:cs typeface="Arial"/>
                <a:sym typeface="Arial"/>
              </a:endParaRPr>
            </a:p>
          </p:txBody>
        </p:sp>
      </p:grpSp>
      <p:grpSp>
        <p:nvGrpSpPr>
          <p:cNvPr id="1404" name="Google Shape;1404;p98"/>
          <p:cNvGrpSpPr/>
          <p:nvPr/>
        </p:nvGrpSpPr>
        <p:grpSpPr>
          <a:xfrm>
            <a:off x="4984596" y="1681715"/>
            <a:ext cx="7036716" cy="4876986"/>
            <a:chOff x="0" y="0"/>
            <a:chExt cx="4747" cy="4733"/>
          </a:xfrm>
        </p:grpSpPr>
        <p:sp>
          <p:nvSpPr>
            <p:cNvPr id="1405" name="Google Shape;1405;p98"/>
            <p:cNvSpPr/>
            <p:nvPr/>
          </p:nvSpPr>
          <p:spPr>
            <a:xfrm>
              <a:off x="0" y="0"/>
              <a:ext cx="4747" cy="4708"/>
            </a:xfrm>
            <a:prstGeom prst="rect">
              <a:avLst/>
            </a:prstGeom>
            <a:noFill/>
            <a:ln w="28575"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06" name="Google Shape;1406;p98"/>
            <p:cNvSpPr/>
            <p:nvPr/>
          </p:nvSpPr>
          <p:spPr>
            <a:xfrm>
              <a:off x="2096" y="4494"/>
              <a:ext cx="0" cy="239"/>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grpSp>
      <p:cxnSp>
        <p:nvCxnSpPr>
          <p:cNvPr id="1407" name="Google Shape;1407;p98"/>
          <p:cNvCxnSpPr/>
          <p:nvPr/>
        </p:nvCxnSpPr>
        <p:spPr>
          <a:xfrm>
            <a:off x="2568373" y="3758448"/>
            <a:ext cx="3030" cy="336559"/>
          </a:xfrm>
          <a:prstGeom prst="straightConnector1">
            <a:avLst/>
          </a:prstGeom>
          <a:noFill/>
          <a:ln w="25400" cap="flat" cmpd="sng">
            <a:solidFill>
              <a:schemeClr val="dk1"/>
            </a:solidFill>
            <a:prstDash val="solid"/>
            <a:round/>
            <a:headEnd type="none" w="med" len="med"/>
            <a:tailEnd type="triangle" w="med" len="med"/>
          </a:ln>
        </p:spPr>
      </p:cxnSp>
      <p:sp>
        <p:nvSpPr>
          <p:cNvPr id="1409" name="Google Shape;1409;p98"/>
          <p:cNvSpPr/>
          <p:nvPr/>
        </p:nvSpPr>
        <p:spPr>
          <a:xfrm>
            <a:off x="891408" y="2525871"/>
            <a:ext cx="3322118"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algn="ctr"/>
            <a:r>
              <a:rPr lang="en-US" sz="1600" dirty="0">
                <a:solidFill>
                  <a:schemeClr val="bg1"/>
                </a:solidFill>
                <a:latin typeface="Arial"/>
                <a:ea typeface="Arial"/>
                <a:cs typeface="Arial"/>
                <a:sym typeface="Arial"/>
              </a:rPr>
              <a:t>Register</a:t>
            </a:r>
            <a:r>
              <a:rPr lang="en-US" sz="1600" dirty="0">
                <a:solidFill>
                  <a:schemeClr val="bg1"/>
                </a:solidFill>
              </a:rPr>
              <a:t>ing</a:t>
            </a:r>
            <a:endParaRPr lang="en-US" sz="1200" dirty="0">
              <a:solidFill>
                <a:schemeClr val="bg1"/>
              </a:solidFill>
            </a:endParaRPr>
          </a:p>
        </p:txBody>
      </p:sp>
      <p:sp>
        <p:nvSpPr>
          <p:cNvPr id="1412" name="Google Shape;1412;p98"/>
          <p:cNvSpPr/>
          <p:nvPr/>
        </p:nvSpPr>
        <p:spPr>
          <a:xfrm>
            <a:off x="905042" y="4102731"/>
            <a:ext cx="332514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Assessing &amp; Approving</a:t>
            </a:r>
            <a:endParaRPr lang="en-US" sz="1200" dirty="0"/>
          </a:p>
        </p:txBody>
      </p:sp>
      <p:sp>
        <p:nvSpPr>
          <p:cNvPr id="1415" name="Google Shape;1415;p98"/>
          <p:cNvSpPr/>
          <p:nvPr/>
        </p:nvSpPr>
        <p:spPr>
          <a:xfrm>
            <a:off x="911101" y="3319266"/>
            <a:ext cx="332211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Classifying</a:t>
            </a:r>
            <a:endParaRPr sz="1600" dirty="0">
              <a:solidFill>
                <a:schemeClr val="dk1"/>
              </a:solidFill>
              <a:latin typeface="Arial"/>
              <a:ea typeface="Arial"/>
              <a:cs typeface="Arial"/>
              <a:sym typeface="Arial"/>
            </a:endParaRPr>
          </a:p>
        </p:txBody>
      </p:sp>
      <p:cxnSp>
        <p:nvCxnSpPr>
          <p:cNvPr id="1417" name="Google Shape;1417;p98"/>
          <p:cNvCxnSpPr/>
          <p:nvPr/>
        </p:nvCxnSpPr>
        <p:spPr>
          <a:xfrm>
            <a:off x="2566858" y="2969466"/>
            <a:ext cx="1515" cy="339869"/>
          </a:xfrm>
          <a:prstGeom prst="straightConnector1">
            <a:avLst/>
          </a:prstGeom>
          <a:noFill/>
          <a:ln w="25400" cap="flat" cmpd="sng">
            <a:solidFill>
              <a:schemeClr val="dk1"/>
            </a:solidFill>
            <a:prstDash val="solid"/>
            <a:round/>
            <a:headEnd type="none" w="med" len="med"/>
            <a:tailEnd type="triangle" w="med" len="med"/>
          </a:ln>
        </p:spPr>
      </p:cxnSp>
      <p:sp>
        <p:nvSpPr>
          <p:cNvPr id="1419" name="Google Shape;1419;p98"/>
          <p:cNvSpPr/>
          <p:nvPr/>
        </p:nvSpPr>
        <p:spPr>
          <a:xfrm>
            <a:off x="911101" y="6024978"/>
            <a:ext cx="332211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Reviewing</a:t>
            </a:r>
            <a:endParaRPr lang="en-US" sz="1200" dirty="0"/>
          </a:p>
        </p:txBody>
      </p:sp>
      <p:grpSp>
        <p:nvGrpSpPr>
          <p:cNvPr id="1421" name="Google Shape;1421;p98"/>
          <p:cNvGrpSpPr/>
          <p:nvPr/>
        </p:nvGrpSpPr>
        <p:grpSpPr>
          <a:xfrm>
            <a:off x="7649259" y="2465180"/>
            <a:ext cx="3322117" cy="423733"/>
            <a:chOff x="0" y="0"/>
            <a:chExt cx="2193" cy="384"/>
          </a:xfrm>
        </p:grpSpPr>
        <p:sp>
          <p:nvSpPr>
            <p:cNvPr id="1422" name="Google Shape;1422;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23" name="Google Shape;1423;p98"/>
            <p:cNvSpPr/>
            <p:nvPr/>
          </p:nvSpPr>
          <p:spPr>
            <a:xfrm>
              <a:off x="473" y="105"/>
              <a:ext cx="1337"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Release building</a:t>
              </a:r>
              <a:endParaRPr sz="1200" dirty="0"/>
            </a:p>
          </p:txBody>
        </p:sp>
      </p:grpSp>
      <p:cxnSp>
        <p:nvCxnSpPr>
          <p:cNvPr id="1424" name="Google Shape;1424;p98"/>
          <p:cNvCxnSpPr/>
          <p:nvPr/>
        </p:nvCxnSpPr>
        <p:spPr>
          <a:xfrm>
            <a:off x="9311075" y="3613894"/>
            <a:ext cx="1515" cy="265936"/>
          </a:xfrm>
          <a:prstGeom prst="straightConnector1">
            <a:avLst/>
          </a:prstGeom>
          <a:noFill/>
          <a:ln w="25400" cap="flat" cmpd="sng">
            <a:solidFill>
              <a:schemeClr val="dk1"/>
            </a:solidFill>
            <a:prstDash val="solid"/>
            <a:round/>
            <a:headEnd type="none" w="med" len="med"/>
            <a:tailEnd type="triangle" w="med" len="med"/>
          </a:ln>
        </p:spPr>
      </p:cxnSp>
      <p:grpSp>
        <p:nvGrpSpPr>
          <p:cNvPr id="1425" name="Google Shape;1425;p98"/>
          <p:cNvGrpSpPr/>
          <p:nvPr/>
        </p:nvGrpSpPr>
        <p:grpSpPr>
          <a:xfrm>
            <a:off x="7649259" y="1754544"/>
            <a:ext cx="3322117" cy="423733"/>
            <a:chOff x="0" y="0"/>
            <a:chExt cx="2193" cy="384"/>
          </a:xfrm>
        </p:grpSpPr>
        <p:sp>
          <p:nvSpPr>
            <p:cNvPr id="1426" name="Google Shape;1426;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27" name="Google Shape;1427;p98"/>
            <p:cNvSpPr/>
            <p:nvPr/>
          </p:nvSpPr>
          <p:spPr>
            <a:xfrm>
              <a:off x="438" y="105"/>
              <a:ext cx="1398"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Release planning</a:t>
              </a:r>
              <a:endParaRPr sz="1200"/>
            </a:p>
          </p:txBody>
        </p:sp>
      </p:grpSp>
      <p:grpSp>
        <p:nvGrpSpPr>
          <p:cNvPr id="1428" name="Google Shape;1428;p98"/>
          <p:cNvGrpSpPr/>
          <p:nvPr/>
        </p:nvGrpSpPr>
        <p:grpSpPr>
          <a:xfrm>
            <a:off x="7649259" y="3888658"/>
            <a:ext cx="3323633" cy="423733"/>
            <a:chOff x="0" y="0"/>
            <a:chExt cx="2194" cy="384"/>
          </a:xfrm>
        </p:grpSpPr>
        <p:sp>
          <p:nvSpPr>
            <p:cNvPr id="1429" name="Google Shape;1429;p98"/>
            <p:cNvSpPr/>
            <p:nvPr/>
          </p:nvSpPr>
          <p:spPr>
            <a:xfrm>
              <a:off x="0" y="0"/>
              <a:ext cx="2194"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1430" name="Google Shape;1430;p98"/>
            <p:cNvSpPr/>
            <p:nvPr/>
          </p:nvSpPr>
          <p:spPr>
            <a:xfrm>
              <a:off x="431" y="105"/>
              <a:ext cx="1429"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Review: Go / No-Go?</a:t>
              </a:r>
              <a:endParaRPr sz="1200" dirty="0"/>
            </a:p>
          </p:txBody>
        </p:sp>
      </p:grpSp>
      <p:cxnSp>
        <p:nvCxnSpPr>
          <p:cNvPr id="1431" name="Google Shape;1431;p98"/>
          <p:cNvCxnSpPr/>
          <p:nvPr/>
        </p:nvCxnSpPr>
        <p:spPr>
          <a:xfrm flipH="1">
            <a:off x="9308045" y="2190416"/>
            <a:ext cx="3030" cy="265936"/>
          </a:xfrm>
          <a:prstGeom prst="straightConnector1">
            <a:avLst/>
          </a:prstGeom>
          <a:noFill/>
          <a:ln w="25400" cap="flat" cmpd="sng">
            <a:solidFill>
              <a:schemeClr val="dk1"/>
            </a:solidFill>
            <a:prstDash val="solid"/>
            <a:round/>
            <a:headEnd type="none" w="med" len="med"/>
            <a:tailEnd type="triangle" w="med" len="med"/>
          </a:ln>
        </p:spPr>
      </p:cxnSp>
      <p:grpSp>
        <p:nvGrpSpPr>
          <p:cNvPr id="1432" name="Google Shape;1432;p98"/>
          <p:cNvGrpSpPr/>
          <p:nvPr/>
        </p:nvGrpSpPr>
        <p:grpSpPr>
          <a:xfrm>
            <a:off x="7649259" y="3175815"/>
            <a:ext cx="3322117" cy="423733"/>
            <a:chOff x="0" y="0"/>
            <a:chExt cx="2193" cy="384"/>
          </a:xfrm>
        </p:grpSpPr>
        <p:sp>
          <p:nvSpPr>
            <p:cNvPr id="1433" name="Google Shape;1433;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34" name="Google Shape;1434;p98"/>
            <p:cNvSpPr/>
            <p:nvPr/>
          </p:nvSpPr>
          <p:spPr>
            <a:xfrm>
              <a:off x="369" y="109"/>
              <a:ext cx="1533"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Acceptance testing</a:t>
              </a:r>
              <a:endParaRPr sz="1200"/>
            </a:p>
          </p:txBody>
        </p:sp>
      </p:grpSp>
      <p:cxnSp>
        <p:nvCxnSpPr>
          <p:cNvPr id="1435" name="Google Shape;1435;p98"/>
          <p:cNvCxnSpPr/>
          <p:nvPr/>
        </p:nvCxnSpPr>
        <p:spPr>
          <a:xfrm>
            <a:off x="9308045" y="2902154"/>
            <a:ext cx="3030" cy="265937"/>
          </a:xfrm>
          <a:prstGeom prst="straightConnector1">
            <a:avLst/>
          </a:prstGeom>
          <a:noFill/>
          <a:ln w="25400" cap="flat" cmpd="sng">
            <a:solidFill>
              <a:schemeClr val="dk1"/>
            </a:solidFill>
            <a:prstDash val="solid"/>
            <a:round/>
            <a:headEnd type="none" w="med" len="med"/>
            <a:tailEnd type="triangle" w="med" len="med"/>
          </a:ln>
        </p:spPr>
      </p:cxnSp>
      <p:grpSp>
        <p:nvGrpSpPr>
          <p:cNvPr id="1436" name="Google Shape;1436;p98"/>
          <p:cNvGrpSpPr/>
          <p:nvPr/>
        </p:nvGrpSpPr>
        <p:grpSpPr>
          <a:xfrm>
            <a:off x="7649259" y="5312136"/>
            <a:ext cx="3322117" cy="423733"/>
            <a:chOff x="0" y="0"/>
            <a:chExt cx="2193" cy="384"/>
          </a:xfrm>
        </p:grpSpPr>
        <p:sp>
          <p:nvSpPr>
            <p:cNvPr id="1437" name="Google Shape;1437;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38" name="Google Shape;1438;p98"/>
            <p:cNvSpPr/>
            <p:nvPr/>
          </p:nvSpPr>
          <p:spPr>
            <a:xfrm>
              <a:off x="84" y="78"/>
              <a:ext cx="2026"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Deployment preparations</a:t>
              </a:r>
              <a:endParaRPr sz="1200" dirty="0"/>
            </a:p>
          </p:txBody>
        </p:sp>
      </p:grpSp>
      <p:grpSp>
        <p:nvGrpSpPr>
          <p:cNvPr id="1439" name="Google Shape;1439;p98"/>
          <p:cNvGrpSpPr/>
          <p:nvPr/>
        </p:nvGrpSpPr>
        <p:grpSpPr>
          <a:xfrm>
            <a:off x="7649259" y="4601500"/>
            <a:ext cx="3323633" cy="423733"/>
            <a:chOff x="0" y="0"/>
            <a:chExt cx="2194" cy="384"/>
          </a:xfrm>
        </p:grpSpPr>
        <p:sp>
          <p:nvSpPr>
            <p:cNvPr id="1440" name="Google Shape;1440;p98"/>
            <p:cNvSpPr/>
            <p:nvPr/>
          </p:nvSpPr>
          <p:spPr>
            <a:xfrm>
              <a:off x="0" y="0"/>
              <a:ext cx="2194"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1" name="Google Shape;1441;p98"/>
            <p:cNvSpPr/>
            <p:nvPr/>
          </p:nvSpPr>
          <p:spPr>
            <a:xfrm>
              <a:off x="283" y="105"/>
              <a:ext cx="1701"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Deployment planning</a:t>
              </a:r>
              <a:endParaRPr sz="1200" dirty="0"/>
            </a:p>
          </p:txBody>
        </p:sp>
      </p:grpSp>
      <p:grpSp>
        <p:nvGrpSpPr>
          <p:cNvPr id="1442" name="Google Shape;1442;p98"/>
          <p:cNvGrpSpPr/>
          <p:nvPr/>
        </p:nvGrpSpPr>
        <p:grpSpPr>
          <a:xfrm>
            <a:off x="7649259" y="6024978"/>
            <a:ext cx="3322117" cy="423733"/>
            <a:chOff x="0" y="0"/>
            <a:chExt cx="2193" cy="384"/>
          </a:xfrm>
        </p:grpSpPr>
        <p:sp>
          <p:nvSpPr>
            <p:cNvPr id="1443" name="Google Shape;1443;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4" name="Google Shape;1444;p98"/>
            <p:cNvSpPr/>
            <p:nvPr/>
          </p:nvSpPr>
          <p:spPr>
            <a:xfrm>
              <a:off x="305" y="105"/>
              <a:ext cx="1613" cy="195"/>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Deployment / rollout</a:t>
              </a:r>
              <a:endParaRPr sz="1200"/>
            </a:p>
          </p:txBody>
        </p:sp>
      </p:grpSp>
      <p:grpSp>
        <p:nvGrpSpPr>
          <p:cNvPr id="1445" name="Google Shape;1445;p98"/>
          <p:cNvGrpSpPr/>
          <p:nvPr/>
        </p:nvGrpSpPr>
        <p:grpSpPr>
          <a:xfrm>
            <a:off x="5204253" y="2540216"/>
            <a:ext cx="1563350" cy="567184"/>
            <a:chOff x="0" y="0"/>
            <a:chExt cx="1032" cy="514"/>
          </a:xfrm>
        </p:grpSpPr>
        <p:sp>
          <p:nvSpPr>
            <p:cNvPr id="1446" name="Google Shape;1446;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7" name="Google Shape;1447;p98"/>
            <p:cNvSpPr/>
            <p:nvPr/>
          </p:nvSpPr>
          <p:spPr>
            <a:xfrm>
              <a:off x="96" y="121"/>
              <a:ext cx="866"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Approved Change</a:t>
              </a:r>
              <a:endParaRPr sz="1200" dirty="0"/>
            </a:p>
          </p:txBody>
        </p:sp>
      </p:grpSp>
      <p:grpSp>
        <p:nvGrpSpPr>
          <p:cNvPr id="1448" name="Google Shape;1448;p98"/>
          <p:cNvGrpSpPr/>
          <p:nvPr/>
        </p:nvGrpSpPr>
        <p:grpSpPr>
          <a:xfrm>
            <a:off x="5204253" y="3248644"/>
            <a:ext cx="1563350" cy="568288"/>
            <a:chOff x="0" y="0"/>
            <a:chExt cx="1032" cy="514"/>
          </a:xfrm>
        </p:grpSpPr>
        <p:sp>
          <p:nvSpPr>
            <p:cNvPr id="1449" name="Google Shape;1449;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50" name="Google Shape;1450;p98"/>
            <p:cNvSpPr/>
            <p:nvPr/>
          </p:nvSpPr>
          <p:spPr>
            <a:xfrm>
              <a:off x="116" y="122"/>
              <a:ext cx="846"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Approved Change</a:t>
              </a:r>
              <a:endParaRPr sz="1200" dirty="0"/>
            </a:p>
          </p:txBody>
        </p:sp>
      </p:grpSp>
      <p:grpSp>
        <p:nvGrpSpPr>
          <p:cNvPr id="1451" name="Google Shape;1451;p98"/>
          <p:cNvGrpSpPr/>
          <p:nvPr/>
        </p:nvGrpSpPr>
        <p:grpSpPr>
          <a:xfrm>
            <a:off x="5204253" y="3962591"/>
            <a:ext cx="1563350" cy="568287"/>
            <a:chOff x="0" y="0"/>
            <a:chExt cx="1032" cy="514"/>
          </a:xfrm>
        </p:grpSpPr>
        <p:sp>
          <p:nvSpPr>
            <p:cNvPr id="1452" name="Google Shape;1452;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1453" name="Google Shape;1453;p98"/>
            <p:cNvSpPr/>
            <p:nvPr/>
          </p:nvSpPr>
          <p:spPr>
            <a:xfrm>
              <a:off x="116" y="122"/>
              <a:ext cx="813"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Approved Change</a:t>
              </a:r>
              <a:endParaRPr sz="1200" dirty="0"/>
            </a:p>
          </p:txBody>
        </p:sp>
      </p:grpSp>
      <p:sp>
        <p:nvSpPr>
          <p:cNvPr id="1454" name="Google Shape;1454;p98"/>
          <p:cNvSpPr/>
          <p:nvPr/>
        </p:nvSpPr>
        <p:spPr>
          <a:xfrm rot="16200000">
            <a:off x="2913613" y="2477876"/>
            <a:ext cx="1933282" cy="2620731"/>
          </a:xfrm>
          <a:custGeom>
            <a:avLst/>
            <a:gdLst/>
            <a:ahLst/>
            <a:cxnLst/>
            <a:rect l="l" t="t" r="r" b="b"/>
            <a:pathLst>
              <a:path w="21600" h="21600" extrusionOk="0">
                <a:moveTo>
                  <a:pt x="2420"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6" name="Google Shape;1456;p98"/>
          <p:cNvSpPr/>
          <p:nvPr/>
        </p:nvSpPr>
        <p:spPr>
          <a:xfrm rot="16200000">
            <a:off x="3268173" y="2832437"/>
            <a:ext cx="1222646" cy="2622246"/>
          </a:xfrm>
          <a:custGeom>
            <a:avLst/>
            <a:gdLst/>
            <a:ahLst/>
            <a:cxnLst/>
            <a:rect l="l" t="t" r="r" b="b"/>
            <a:pathLst>
              <a:path w="21600" h="21600" extrusionOk="0">
                <a:moveTo>
                  <a:pt x="3826"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8" name="Google Shape;1458;p98"/>
          <p:cNvSpPr/>
          <p:nvPr/>
        </p:nvSpPr>
        <p:spPr>
          <a:xfrm rot="16200000">
            <a:off x="3625146" y="3189410"/>
            <a:ext cx="508701" cy="2622246"/>
          </a:xfrm>
          <a:custGeom>
            <a:avLst/>
            <a:gdLst/>
            <a:ahLst/>
            <a:cxnLst/>
            <a:rect l="l" t="t" r="r" b="b"/>
            <a:pathLst>
              <a:path w="21600" h="21600" extrusionOk="0">
                <a:moveTo>
                  <a:pt x="9200"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9" name="Google Shape;1459;p98"/>
          <p:cNvSpPr txBox="1"/>
          <p:nvPr/>
        </p:nvSpPr>
        <p:spPr>
          <a:xfrm>
            <a:off x="2568373" y="4246173"/>
            <a:ext cx="2622246" cy="50870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cxnSp>
        <p:nvCxnSpPr>
          <p:cNvPr id="1460" name="Google Shape;1460;p98"/>
          <p:cNvCxnSpPr/>
          <p:nvPr/>
        </p:nvCxnSpPr>
        <p:spPr>
          <a:xfrm rot="10800000">
            <a:off x="4243823" y="6237948"/>
            <a:ext cx="3390287" cy="2207"/>
          </a:xfrm>
          <a:prstGeom prst="straightConnector1">
            <a:avLst/>
          </a:prstGeom>
          <a:noFill/>
          <a:ln w="25400" cap="flat" cmpd="sng">
            <a:solidFill>
              <a:schemeClr val="dk1"/>
            </a:solidFill>
            <a:prstDash val="solid"/>
            <a:round/>
            <a:headEnd type="none" w="med" len="med"/>
            <a:tailEnd type="triangle" w="med" len="med"/>
          </a:ln>
        </p:spPr>
      </p:cxnSp>
      <p:cxnSp>
        <p:nvCxnSpPr>
          <p:cNvPr id="1461" name="Google Shape;1461;p98"/>
          <p:cNvCxnSpPr/>
          <p:nvPr/>
        </p:nvCxnSpPr>
        <p:spPr>
          <a:xfrm>
            <a:off x="9311075" y="4324529"/>
            <a:ext cx="1515" cy="267040"/>
          </a:xfrm>
          <a:prstGeom prst="straightConnector1">
            <a:avLst/>
          </a:prstGeom>
          <a:noFill/>
          <a:ln w="25400" cap="flat" cmpd="sng">
            <a:solidFill>
              <a:schemeClr val="dk1"/>
            </a:solidFill>
            <a:prstDash val="solid"/>
            <a:round/>
            <a:headEnd type="none" w="med" len="med"/>
            <a:tailEnd type="triangle" w="med" len="med"/>
          </a:ln>
        </p:spPr>
      </p:cxnSp>
      <p:cxnSp>
        <p:nvCxnSpPr>
          <p:cNvPr id="1462" name="Google Shape;1462;p98"/>
          <p:cNvCxnSpPr/>
          <p:nvPr/>
        </p:nvCxnSpPr>
        <p:spPr>
          <a:xfrm>
            <a:off x="9311075" y="5037372"/>
            <a:ext cx="1515" cy="265936"/>
          </a:xfrm>
          <a:prstGeom prst="straightConnector1">
            <a:avLst/>
          </a:prstGeom>
          <a:noFill/>
          <a:ln w="25400" cap="flat" cmpd="sng">
            <a:solidFill>
              <a:schemeClr val="dk1"/>
            </a:solidFill>
            <a:prstDash val="solid"/>
            <a:round/>
            <a:headEnd type="none" w="med" len="med"/>
            <a:tailEnd type="triangle" w="med" len="med"/>
          </a:ln>
        </p:spPr>
      </p:cxnSp>
      <p:cxnSp>
        <p:nvCxnSpPr>
          <p:cNvPr id="1463" name="Google Shape;1463;p98"/>
          <p:cNvCxnSpPr/>
          <p:nvPr/>
        </p:nvCxnSpPr>
        <p:spPr>
          <a:xfrm flipH="1">
            <a:off x="9308045" y="5748007"/>
            <a:ext cx="3030" cy="267040"/>
          </a:xfrm>
          <a:prstGeom prst="straightConnector1">
            <a:avLst/>
          </a:prstGeom>
          <a:noFill/>
          <a:ln w="25400" cap="flat" cmpd="sng">
            <a:solidFill>
              <a:schemeClr val="dk1"/>
            </a:solidFill>
            <a:prstDash val="solid"/>
            <a:round/>
            <a:headEnd type="none" w="med" len="med"/>
            <a:tailEnd type="triangle" w="med" len="med"/>
          </a:ln>
        </p:spPr>
      </p:cxnSp>
      <p:sp>
        <p:nvSpPr>
          <p:cNvPr id="1464" name="Google Shape;1464;p98"/>
          <p:cNvSpPr txBox="1"/>
          <p:nvPr/>
        </p:nvSpPr>
        <p:spPr>
          <a:xfrm>
            <a:off x="953693" y="1735671"/>
            <a:ext cx="3236935"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Change Management</a:t>
            </a:r>
            <a:endParaRPr sz="1200"/>
          </a:p>
        </p:txBody>
      </p:sp>
      <p:sp>
        <p:nvSpPr>
          <p:cNvPr id="1465" name="Google Shape;1465;p98"/>
          <p:cNvSpPr txBox="1"/>
          <p:nvPr/>
        </p:nvSpPr>
        <p:spPr>
          <a:xfrm rot="5400000">
            <a:off x="9552948" y="3898128"/>
            <a:ext cx="395498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Release &amp; Deployment Management</a:t>
            </a:r>
            <a:endParaRPr sz="1200"/>
          </a:p>
        </p:txBody>
      </p:sp>
      <p:sp>
        <p:nvSpPr>
          <p:cNvPr id="1466" name="Google Shape;1466;p98"/>
          <p:cNvSpPr/>
          <p:nvPr/>
        </p:nvSpPr>
        <p:spPr>
          <a:xfrm rot="10800000" flipH="1">
            <a:off x="6732760" y="2681460"/>
            <a:ext cx="892261" cy="850777"/>
          </a:xfrm>
          <a:custGeom>
            <a:avLst/>
            <a:gdLst/>
            <a:ahLst/>
            <a:cxnLst/>
            <a:rect l="l" t="t" r="r" b="b"/>
            <a:pathLst>
              <a:path w="21600" h="21600" extrusionOk="0">
                <a:moveTo>
                  <a:pt x="0" y="0"/>
                </a:moveTo>
                <a:lnTo>
                  <a:pt x="10773" y="0"/>
                </a:lnTo>
                <a:lnTo>
                  <a:pt x="10773"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7" name="Google Shape;1467;p98"/>
          <p:cNvSpPr txBox="1"/>
          <p:nvPr/>
        </p:nvSpPr>
        <p:spPr>
          <a:xfrm flipH="1">
            <a:off x="6732760" y="2681460"/>
            <a:ext cx="892261" cy="85077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68" name="Google Shape;1468;p98"/>
          <p:cNvSpPr/>
          <p:nvPr/>
        </p:nvSpPr>
        <p:spPr>
          <a:xfrm rot="10800000" flipH="1">
            <a:off x="6732760" y="2681460"/>
            <a:ext cx="892261" cy="1551481"/>
          </a:xfrm>
          <a:custGeom>
            <a:avLst/>
            <a:gdLst/>
            <a:ahLst/>
            <a:cxnLst/>
            <a:rect l="l" t="t" r="r" b="b"/>
            <a:pathLst>
              <a:path w="21600" h="21600" extrusionOk="0">
                <a:moveTo>
                  <a:pt x="0" y="0"/>
                </a:moveTo>
                <a:lnTo>
                  <a:pt x="10773" y="0"/>
                </a:lnTo>
                <a:lnTo>
                  <a:pt x="10773"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9" name="Google Shape;1469;p98"/>
          <p:cNvSpPr txBox="1"/>
          <p:nvPr/>
        </p:nvSpPr>
        <p:spPr>
          <a:xfrm flipH="1">
            <a:off x="6732760" y="2681460"/>
            <a:ext cx="892261" cy="155148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cxnSp>
        <p:nvCxnSpPr>
          <p:cNvPr id="1470" name="Google Shape;1470;p98"/>
          <p:cNvCxnSpPr/>
          <p:nvPr/>
        </p:nvCxnSpPr>
        <p:spPr>
          <a:xfrm rot="10800000">
            <a:off x="6800930" y="2681460"/>
            <a:ext cx="412046" cy="0"/>
          </a:xfrm>
          <a:prstGeom prst="straightConnector1">
            <a:avLst/>
          </a:prstGeom>
          <a:noFill/>
          <a:ln w="25400" cap="flat" cmpd="sng">
            <a:solidFill>
              <a:schemeClr val="dk1"/>
            </a:solidFill>
            <a:prstDash val="solid"/>
            <a:round/>
            <a:headEnd type="none" w="med" len="med"/>
            <a:tailEnd type="none" w="sm" len="sm"/>
          </a:ln>
        </p:spPr>
      </p:cxnSp>
      <p:sp>
        <p:nvSpPr>
          <p:cNvPr id="1471" name="Google Shape;1471;p9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98</a:t>
            </a:fld>
            <a:endParaRPr/>
          </a:p>
        </p:txBody>
      </p:sp>
      <p:sp>
        <p:nvSpPr>
          <p:cNvPr id="1472" name="Google Shape;1472;p98"/>
          <p:cNvSpPr/>
          <p:nvPr/>
        </p:nvSpPr>
        <p:spPr>
          <a:xfrm>
            <a:off x="5211839" y="5952742"/>
            <a:ext cx="1555763" cy="568270"/>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GB" dirty="0">
                <a:solidFill>
                  <a:schemeClr val="lt1"/>
                </a:solidFill>
                <a:latin typeface="Arial"/>
                <a:ea typeface="Arial"/>
                <a:cs typeface="Arial"/>
                <a:sym typeface="Arial"/>
              </a:rPr>
              <a:t>Release Record</a:t>
            </a:r>
          </a:p>
          <a:p>
            <a:pPr marL="0" marR="0" lvl="0" indent="0" algn="ctr" rtl="0">
              <a:spcBef>
                <a:spcPts val="0"/>
              </a:spcBef>
              <a:spcAft>
                <a:spcPts val="0"/>
              </a:spcAft>
              <a:buNone/>
            </a:pPr>
            <a:endParaRPr lang="en-GB" sz="1800" dirty="0">
              <a:solidFill>
                <a:schemeClr val="lt1"/>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9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Continual Service Improvement Management (CSI)</a:t>
            </a:r>
            <a:endParaRPr/>
          </a:p>
        </p:txBody>
      </p:sp>
      <p:sp>
        <p:nvSpPr>
          <p:cNvPr id="1480" name="Google Shape;1480;p9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99</a:t>
            </a:fld>
            <a:endParaRPr/>
          </a:p>
        </p:txBody>
      </p:sp>
      <p:sp>
        <p:nvSpPr>
          <p:cNvPr id="1481" name="Google Shape;1481;p9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82" name="Google Shape;1482;p9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483" name="Google Shape;1483;p9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identify, prioritize, plan, implement and review improvements to services and service management</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8131</Words>
  <Application>Microsoft Macintosh PowerPoint</Application>
  <PresentationFormat>Widescreen</PresentationFormat>
  <Paragraphs>1353</Paragraphs>
  <Slides>108</Slides>
  <Notes>108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108</vt:i4>
      </vt:variant>
    </vt:vector>
  </HeadingPairs>
  <TitlesOfParts>
    <vt:vector size="115" baseType="lpstr">
      <vt:lpstr>Söhne</vt:lpstr>
      <vt:lpstr>Helvetica Neue</vt:lpstr>
      <vt:lpstr>Calibri</vt:lpstr>
      <vt:lpstr>Arial Black</vt:lpstr>
      <vt:lpstr>Noto Sans Symbols</vt:lpstr>
      <vt:lpstr>Arial</vt:lpstr>
      <vt:lpstr>FedSM_template0.1</vt:lpstr>
      <vt:lpstr>FitSM Foundation</vt:lpstr>
      <vt:lpstr>Purpose of this training</vt:lpstr>
      <vt:lpstr>FitSM Foundation exam</vt:lpstr>
      <vt:lpstr>FitSM qualification program</vt:lpstr>
      <vt:lpstr>Training agenda</vt:lpstr>
      <vt:lpstr>IT Service Management: Introduction, Terms &amp; Concepts</vt:lpstr>
      <vt:lpstr>Why IT service management is needed</vt:lpstr>
      <vt:lpstr>Service and value</vt:lpstr>
      <vt:lpstr>ITSM principles: Plan-Do-Check-Act cycle (PDCA)</vt:lpstr>
      <vt:lpstr>What is a service?</vt:lpstr>
      <vt:lpstr>What is a process?</vt:lpstr>
      <vt:lpstr>Organisational structure vs. process</vt:lpstr>
      <vt:lpstr>Most important elements of a process</vt:lpstr>
      <vt:lpstr>Service management system (SMS): Overview</vt:lpstr>
      <vt:lpstr>Service management system (SMS): Key terms</vt:lpstr>
      <vt:lpstr>Service management system (SMS): Key roles</vt:lpstr>
      <vt:lpstr>Service management system (SMS): Key roles</vt:lpstr>
      <vt:lpstr>The FitSM Approach and Standards Family</vt:lpstr>
      <vt:lpstr>What is FitSM?</vt:lpstr>
      <vt:lpstr>The FitSM approach</vt:lpstr>
      <vt:lpstr>ITSM principles</vt:lpstr>
      <vt:lpstr>FitSM key principles</vt:lpstr>
      <vt:lpstr>FitSM parts</vt:lpstr>
      <vt:lpstr>FitSM process model</vt:lpstr>
      <vt:lpstr>A possible grouping of the FitSM processes</vt:lpstr>
      <vt:lpstr>FitSM-0: "Overview &amp; vocabulary"</vt:lpstr>
      <vt:lpstr>FitSM-1: "Requirements"</vt:lpstr>
      <vt:lpstr>IT Service Management – General Aspects</vt:lpstr>
      <vt:lpstr>General aspects: Overview</vt:lpstr>
      <vt:lpstr>ITSM – General aspects: Top management  </vt:lpstr>
      <vt:lpstr>PDCA applied to the SMS: Key concepts</vt:lpstr>
      <vt:lpstr>General aspects: Summary</vt:lpstr>
      <vt:lpstr>IT Service Management – Processes</vt:lpstr>
      <vt:lpstr>Service Portfolio Management (SPM)</vt:lpstr>
      <vt:lpstr>What is a service?</vt:lpstr>
      <vt:lpstr>SPM: Important terms</vt:lpstr>
      <vt:lpstr>SPM: Requirements according to FitSM-1</vt:lpstr>
      <vt:lpstr>SPM: Key concepts</vt:lpstr>
      <vt:lpstr>Service Level Management (SLM)</vt:lpstr>
      <vt:lpstr>SLM: Important terms</vt:lpstr>
      <vt:lpstr>SLM: Important terms</vt:lpstr>
      <vt:lpstr>SLM: Requirements according to FitSM-1</vt:lpstr>
      <vt:lpstr>SLM: Key concepts – Service catalogue(s)</vt:lpstr>
      <vt:lpstr>SLM: Key concepts – Types of service agreements and their relationships</vt:lpstr>
      <vt:lpstr>SLM: Key concepts and activities </vt:lpstr>
      <vt:lpstr>Service Reporting Management (SRM)</vt:lpstr>
      <vt:lpstr>SRM: Requirements according to FitSM-1</vt:lpstr>
      <vt:lpstr>SRM: Important terms</vt:lpstr>
      <vt:lpstr>SRM: Key concepts and activities</vt:lpstr>
      <vt:lpstr>Service Availability &amp; Continuity Management (SACM)</vt:lpstr>
      <vt:lpstr>SACM: Why availability AND continuity?</vt:lpstr>
      <vt:lpstr>SACM: Important terms</vt:lpstr>
      <vt:lpstr>SACM: Requirements according to FitSM-1</vt:lpstr>
      <vt:lpstr>SACM: Key concepts and activities</vt:lpstr>
      <vt:lpstr>Capacity Management (CAPM) </vt:lpstr>
      <vt:lpstr>CAPM: Requirements according to FitSM-1</vt:lpstr>
      <vt:lpstr>CAPM: Important terms</vt:lpstr>
      <vt:lpstr>CAPM: Key concepts and activties</vt:lpstr>
      <vt:lpstr>Information Security Management (ISM)</vt:lpstr>
      <vt:lpstr>ISM: What is information security?</vt:lpstr>
      <vt:lpstr>ISM: Confidentiality, integrity and availability</vt:lpstr>
      <vt:lpstr>ISM: Requirements according to FitSM-1</vt:lpstr>
      <vt:lpstr>ISM: Key concepts</vt:lpstr>
      <vt:lpstr>Customer Relationship Management (CRM)</vt:lpstr>
      <vt:lpstr>CRM: Important terms</vt:lpstr>
      <vt:lpstr>CRM: Requirements according to FitSM-1</vt:lpstr>
      <vt:lpstr>CRM: Key concepts and activties</vt:lpstr>
      <vt:lpstr>Supplier Relationship Management (SUPPM)</vt:lpstr>
      <vt:lpstr>SUPPM: Important terms</vt:lpstr>
      <vt:lpstr>SUPPM: Requirements according to FitSM-1</vt:lpstr>
      <vt:lpstr>SUPPM: Key concepts and activties</vt:lpstr>
      <vt:lpstr>Incident &amp; Service Request Management (ISRM)</vt:lpstr>
      <vt:lpstr>ISRM: Important terms</vt:lpstr>
      <vt:lpstr>ISRM: Requirements according to FitSM-1</vt:lpstr>
      <vt:lpstr>ISRM: Key concepts – Exemplary workflow</vt:lpstr>
      <vt:lpstr>ISRM: Key concepts – Service request or incident?</vt:lpstr>
      <vt:lpstr>ISRM: Key concepts – Summary</vt:lpstr>
      <vt:lpstr>Problem Management (PM)</vt:lpstr>
      <vt:lpstr>PM: Important terms</vt:lpstr>
      <vt:lpstr>PM: Important terms – visualization</vt:lpstr>
      <vt:lpstr>PM: Requirements according to FitSM-1</vt:lpstr>
      <vt:lpstr>PM: Key concepts – From incidents to problems to resolutions</vt:lpstr>
      <vt:lpstr>PM: Key concepts – Summary</vt:lpstr>
      <vt:lpstr>Configuration Management (CONFM)</vt:lpstr>
      <vt:lpstr>CONFM: Important terms</vt:lpstr>
      <vt:lpstr>CONFM: Requirements according to FitSM-1</vt:lpstr>
      <vt:lpstr>CONFM: Key concepts</vt:lpstr>
      <vt:lpstr>CONFM: Key concepts – Services, service components and CIs</vt:lpstr>
      <vt:lpstr>Change Management (CHM)</vt:lpstr>
      <vt:lpstr>CHM: Important terms</vt:lpstr>
      <vt:lpstr>CHM: Requirements according to FitSM-1</vt:lpstr>
      <vt:lpstr>CHM: Key concepts</vt:lpstr>
      <vt:lpstr>CHM: Key concepts – Exemplary workflow</vt:lpstr>
      <vt:lpstr>Release &amp; Deployment Management (RDM)</vt:lpstr>
      <vt:lpstr>RDM: Important terms</vt:lpstr>
      <vt:lpstr>RDM: Requirements according to FitSM-1</vt:lpstr>
      <vt:lpstr>RDM: Key concepts – Release and deployment strategies</vt:lpstr>
      <vt:lpstr>RDM: Key concepts – Exemplary workflow</vt:lpstr>
      <vt:lpstr>Continual Service Improvement Management (CSI)</vt:lpstr>
      <vt:lpstr>CSI: Important terms</vt:lpstr>
      <vt:lpstr>CSI: Requirements according to FitSM-1</vt:lpstr>
      <vt:lpstr>CSI: Key concepts</vt:lpstr>
      <vt:lpstr>Benefits, Risks &amp; Challenges of Implementing an IT Service Management system</vt:lpstr>
      <vt:lpstr>ITSM: Benefits and risks in practice</vt:lpstr>
      <vt:lpstr>Federated IT service provisioning</vt:lpstr>
      <vt:lpstr>Federated IT service provisioning: Comparison with non-federated IT service provisioning</vt:lpstr>
      <vt:lpstr>Related Standards &amp; Frameworks</vt:lpstr>
      <vt:lpstr>ITIL, ISO/IEC 20000 and ISO/IEC 27000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FitSM Foundation</dc:title>
  <dc:creator>Thomas Schaaf</dc:creator>
  <cp:lastModifiedBy>Michael Brenner</cp:lastModifiedBy>
  <cp:revision>16</cp:revision>
  <dcterms:created xsi:type="dcterms:W3CDTF">2012-11-12T11:01:33Z</dcterms:created>
  <dcterms:modified xsi:type="dcterms:W3CDTF">2023-09-16T20:01:45Z</dcterms:modified>
</cp:coreProperties>
</file>